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3" r:id="rId3"/>
  </p:sldIdLst>
  <p:sldSz cx="6858000" cy="9906000" type="A4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CC"/>
    <a:srgbClr val="FF66FF"/>
    <a:srgbClr val="FF6DC4"/>
    <a:srgbClr val="B3A2C7"/>
    <a:srgbClr val="72F4C9"/>
    <a:srgbClr val="5BC9AF"/>
    <a:srgbClr val="35EFB1"/>
    <a:srgbClr val="3521AF"/>
    <a:srgbClr val="0FC1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5" autoAdjust="0"/>
    <p:restoredTop sz="86461"/>
  </p:normalViewPr>
  <p:slideViewPr>
    <p:cSldViewPr>
      <p:cViewPr varScale="1">
        <p:scale>
          <a:sx n="79" d="100"/>
          <a:sy n="79" d="100"/>
        </p:scale>
        <p:origin x="3654" y="1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4128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635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r">
              <a:defRPr sz="1100"/>
            </a:lvl1pPr>
          </a:lstStyle>
          <a:p>
            <a:fld id="{60C14DC2-CF61-4598-BBB7-FF94040C0E23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07" tIns="45003" rIns="90007" bIns="45003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4355" y="4748301"/>
            <a:ext cx="5388610" cy="3885115"/>
          </a:xfrm>
          <a:prstGeom prst="rect">
            <a:avLst/>
          </a:prstGeom>
        </p:spPr>
        <p:txBody>
          <a:bodyPr vert="horz" lIns="90007" tIns="45003" rIns="90007" bIns="4500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635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r">
              <a:defRPr sz="1100"/>
            </a:lvl1pPr>
          </a:lstStyle>
          <a:p>
            <a:fld id="{F012A92B-FAB7-4178-A58C-845BE24261F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8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2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8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1F33A-D1A7-4032-A33A-946A003D61B0}" type="datetimeFigureOut">
              <a:rPr lang="fr-FR" smtClean="0"/>
              <a:pPr/>
              <a:t>20/12/2021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11.emf"/><Relationship Id="rId5" Type="http://schemas.openxmlformats.org/officeDocument/2006/relationships/image" Target="../media/image12.png"/><Relationship Id="rId10" Type="http://schemas.openxmlformats.org/officeDocument/2006/relationships/package" Target="../embeddings/Microsoft_Excel_Worksheet.xlsx"/><Relationship Id="rId4" Type="http://schemas.openxmlformats.org/officeDocument/2006/relationships/image" Target="../media/image2.png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 descr="Une image contenant boîtier, accessoire&#10;&#10;Description générée automatiquement">
            <a:extLst>
              <a:ext uri="{FF2B5EF4-FFF2-40B4-BE49-F238E27FC236}">
                <a16:creationId xmlns:a16="http://schemas.microsoft.com/office/drawing/2014/main" id="{B7A0176D-12FA-4E81-A058-79CAD264C8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71" y="3892327"/>
            <a:ext cx="4321781" cy="294976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ED197B8-8DB9-42DA-83B5-145D8565FB72}"/>
              </a:ext>
            </a:extLst>
          </p:cNvPr>
          <p:cNvSpPr/>
          <p:nvPr/>
        </p:nvSpPr>
        <p:spPr>
          <a:xfrm>
            <a:off x="2109366" y="3664529"/>
            <a:ext cx="32656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latin typeface="Eurostile" panose="020B0504020202050204"/>
              </a:rPr>
              <a:t>Practical, possibility of stacking the baskets</a:t>
            </a:r>
            <a:endParaRPr lang="fr-FR" sz="1600" dirty="0">
              <a:latin typeface="Eurostile" panose="020B050402020205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8F1763-B7BD-4626-BBFD-91B314D0091D}"/>
              </a:ext>
            </a:extLst>
          </p:cNvPr>
          <p:cNvSpPr/>
          <p:nvPr/>
        </p:nvSpPr>
        <p:spPr>
          <a:xfrm>
            <a:off x="2132858" y="1947273"/>
            <a:ext cx="32656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latin typeface="Eurostile" panose="020B0504020202050204"/>
              </a:rPr>
              <a:t>For A4 documents (24 x 32 cm) in portrait orientation.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73B14B-785B-469B-9DB2-98BAFDAC0846}"/>
              </a:ext>
            </a:extLst>
          </p:cNvPr>
          <p:cNvSpPr/>
          <p:nvPr/>
        </p:nvSpPr>
        <p:spPr>
          <a:xfrm>
            <a:off x="5386961" y="1640632"/>
            <a:ext cx="1210295" cy="10976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E9AD54C-E2B0-414B-B41B-C4DBE53E48CC}"/>
              </a:ext>
            </a:extLst>
          </p:cNvPr>
          <p:cNvSpPr/>
          <p:nvPr/>
        </p:nvSpPr>
        <p:spPr>
          <a:xfrm>
            <a:off x="5384025" y="3290968"/>
            <a:ext cx="1210295" cy="108596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11AEBD2-351B-4961-A95D-C56E6B3A7A0C}"/>
              </a:ext>
            </a:extLst>
          </p:cNvPr>
          <p:cNvSpPr/>
          <p:nvPr/>
        </p:nvSpPr>
        <p:spPr>
          <a:xfrm>
            <a:off x="5386960" y="4934857"/>
            <a:ext cx="1210295" cy="117668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7F494D-AC64-4359-B39C-DF7A340CB99C}"/>
              </a:ext>
            </a:extLst>
          </p:cNvPr>
          <p:cNvSpPr/>
          <p:nvPr/>
        </p:nvSpPr>
        <p:spPr>
          <a:xfrm>
            <a:off x="1772816" y="6994978"/>
            <a:ext cx="36195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latin typeface="Eurostile" panose="020B0504020202050204"/>
              </a:rPr>
              <a:t>Belongs to a complete range of</a:t>
            </a:r>
          </a:p>
          <a:p>
            <a:pPr algn="r"/>
            <a:r>
              <a:rPr lang="en-US" sz="1600" dirty="0">
                <a:latin typeface="Eurostile" panose="020B0504020202050204"/>
              </a:rPr>
              <a:t>20 Mesh metal accessories</a:t>
            </a:r>
            <a:endParaRPr lang="fr-FR" sz="1600" dirty="0">
              <a:latin typeface="Eurostile" panose="020B050402020205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2B9E5A0-6348-4345-8BCF-C789930D67F7}"/>
              </a:ext>
            </a:extLst>
          </p:cNvPr>
          <p:cNvSpPr/>
          <p:nvPr/>
        </p:nvSpPr>
        <p:spPr>
          <a:xfrm>
            <a:off x="3931496" y="5077904"/>
            <a:ext cx="14426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latin typeface="Eurostile" panose="020B0504020202050204"/>
              </a:rPr>
              <a:t>Easy to clean thanks to its wired structure</a:t>
            </a:r>
            <a:endParaRPr lang="fr-FR" sz="1600" dirty="0">
              <a:latin typeface="Eurostile" panose="020B050402020205020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FAF5865-22B5-468F-B2F9-D05358C8D6CB}"/>
              </a:ext>
            </a:extLst>
          </p:cNvPr>
          <p:cNvSpPr/>
          <p:nvPr/>
        </p:nvSpPr>
        <p:spPr>
          <a:xfrm>
            <a:off x="5380552" y="6692974"/>
            <a:ext cx="1210295" cy="11515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 descr="Une image contenant texte, montre&#10;&#10;Description générée automatiquement">
            <a:extLst>
              <a:ext uri="{FF2B5EF4-FFF2-40B4-BE49-F238E27FC236}">
                <a16:creationId xmlns:a16="http://schemas.microsoft.com/office/drawing/2014/main" id="{E197B77F-A4D8-47F4-87F9-C1954215E9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731" y="5077904"/>
            <a:ext cx="867936" cy="864096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4896CA02-CCA3-4C8B-815F-E547B0256D6B}"/>
              </a:ext>
            </a:extLst>
          </p:cNvPr>
          <p:cNvSpPr txBox="1"/>
          <p:nvPr/>
        </p:nvSpPr>
        <p:spPr>
          <a:xfrm>
            <a:off x="306576" y="8735493"/>
            <a:ext cx="34370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just" fontAlgn="base"/>
            <a:r>
              <a:rPr lang="en-US" sz="1000" dirty="0">
                <a:latin typeface="Eurostile" panose="020B0504020202050204"/>
                <a:cs typeface="Calibri" panose="020F0502020204030204" pitchFamily="34" charset="0"/>
              </a:rPr>
              <a:t>The French-style letter tray is elegant, solid and functional. Made of metal Mesh, the basket is ultra resistant and will hold A4 size documents (24 x 32 cm).</a:t>
            </a:r>
            <a:endParaRPr lang="fr-FR" sz="1000" dirty="0">
              <a:latin typeface="Eurostile" panose="020B0504020202050204"/>
              <a:cs typeface="Calibri" panose="020F0502020204030204" pitchFamily="34" charset="0"/>
            </a:endParaRP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33610C6D-6E0A-4580-841B-94A93BA25C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188" y="8117737"/>
            <a:ext cx="418303" cy="389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D7900D86-D631-42BB-9DE2-A30914C08B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2509" y="8028737"/>
            <a:ext cx="598106" cy="685103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BD9C3970-C271-4906-816C-4538F29B7745}"/>
              </a:ext>
            </a:extLst>
          </p:cNvPr>
          <p:cNvSpPr txBox="1"/>
          <p:nvPr/>
        </p:nvSpPr>
        <p:spPr>
          <a:xfrm>
            <a:off x="3762266" y="8712234"/>
            <a:ext cx="273620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just" fontAlgn="base"/>
            <a:r>
              <a:rPr lang="en-US" sz="1000" dirty="0">
                <a:latin typeface="Eurostile" panose="020B0504020202050204"/>
                <a:ea typeface="Calibri" panose="020F0502020204030204" pitchFamily="34" charset="0"/>
                <a:cs typeface="Calibri" panose="020F0502020204030204" pitchFamily="34" charset="0"/>
              </a:rPr>
              <a:t>Plus, benefit from a complete range of desk accessories to </a:t>
            </a:r>
            <a:r>
              <a:rPr lang="en-US" sz="1000" dirty="0" err="1">
                <a:latin typeface="Eurostile" panose="020B0504020202050204"/>
                <a:ea typeface="Calibri" panose="020F0502020204030204" pitchFamily="34" charset="0"/>
                <a:cs typeface="Calibri" panose="020F0502020204030204" pitchFamily="34" charset="0"/>
              </a:rPr>
              <a:t>harmonise</a:t>
            </a:r>
            <a:r>
              <a:rPr lang="en-US" sz="1000" dirty="0">
                <a:latin typeface="Eurostile" panose="020B0504020202050204"/>
                <a:ea typeface="Calibri" panose="020F0502020204030204" pitchFamily="34" charset="0"/>
                <a:cs typeface="Calibri" panose="020F0502020204030204" pitchFamily="34" charset="0"/>
              </a:rPr>
              <a:t> your workstation.</a:t>
            </a:r>
            <a:endParaRPr lang="fr-FR" sz="1000" dirty="0">
              <a:latin typeface="Eurostile" panose="020B050402020205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125BB1ED-5284-4D00-83A5-E7D1A66577A4}"/>
              </a:ext>
            </a:extLst>
          </p:cNvPr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MESHFRA N </a:t>
            </a:r>
            <a:r>
              <a:rPr lang="fr-FR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Letter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tray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- A4</a:t>
            </a:r>
            <a:endParaRPr lang="fr-FR" sz="1100" dirty="0">
              <a:latin typeface="Eurostile-Normal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CF87382-FE88-494C-AECC-D58473E61492}"/>
              </a:ext>
            </a:extLst>
          </p:cNvPr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Energise</a:t>
            </a:r>
            <a:r>
              <a:rPr lang="en-US" sz="1100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and </a:t>
            </a:r>
            <a:r>
              <a:rPr lang="en-US" sz="1100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organise</a:t>
            </a:r>
            <a:r>
              <a:rPr lang="en-US" sz="1100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your office with this metal Mesh letter tray.</a:t>
            </a:r>
            <a:endParaRPr lang="fr-FR" sz="1100" dirty="0">
              <a:solidFill>
                <a:schemeClr val="tx1"/>
              </a:solidFill>
              <a:latin typeface="Eurostile-Normal" pitchFamily="2" charset="0"/>
              <a:cs typeface="Calibri" panose="020F0502020204030204" pitchFamily="34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E39F5C80-B967-430D-A8A5-39DC5E010F58}"/>
              </a:ext>
            </a:extLst>
          </p:cNvPr>
          <p:cNvSpPr txBox="1"/>
          <p:nvPr/>
        </p:nvSpPr>
        <p:spPr>
          <a:xfrm>
            <a:off x="6093296" y="7385525"/>
            <a:ext cx="336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…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33771CE-2F83-49AC-9640-C23E01D9DE6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41"/>
          <a:stretch/>
        </p:blipFill>
        <p:spPr>
          <a:xfrm>
            <a:off x="5402117" y="3319736"/>
            <a:ext cx="1143119" cy="1045843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D63B417C-C0C8-42ED-AE7C-F4CD7DD22AD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rgbClr val="FF66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731" y="1763333"/>
            <a:ext cx="909012" cy="858717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D3CA54A5-330F-4478-802E-DE33939243E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810" y="6816910"/>
            <a:ext cx="321924" cy="400110"/>
          </a:xfrm>
          <a:prstGeom prst="rect">
            <a:avLst/>
          </a:prstGeom>
        </p:spPr>
      </p:pic>
      <p:pic>
        <p:nvPicPr>
          <p:cNvPr id="45" name="Image 44" descr="Une image contenant ustensiles de cuisine, boîtier, charrette à bras, accessoire&#10;&#10;Description générée automatiquement">
            <a:extLst>
              <a:ext uri="{FF2B5EF4-FFF2-40B4-BE49-F238E27FC236}">
                <a16:creationId xmlns:a16="http://schemas.microsoft.com/office/drawing/2014/main" id="{6B754C53-C9D5-4BD5-BDDE-F8444C7C96B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471" y="7297786"/>
            <a:ext cx="748919" cy="512177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8C1EABEF-47A6-4B17-98A0-EFCE5C2829B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861" y="6726990"/>
            <a:ext cx="566825" cy="74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6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FB9BFC4A-B9DB-469F-8F05-BFCB15195E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424" y="4880992"/>
            <a:ext cx="867936" cy="864096"/>
          </a:xfrm>
          <a:prstGeom prst="rect">
            <a:avLst/>
          </a:prstGeom>
        </p:spPr>
      </p:pic>
      <p:pic>
        <p:nvPicPr>
          <p:cNvPr id="10" name="Image 9" descr="Une image contenant texte, montre&#10;&#10;Description générée automatiquement">
            <a:extLst>
              <a:ext uri="{FF2B5EF4-FFF2-40B4-BE49-F238E27FC236}">
                <a16:creationId xmlns:a16="http://schemas.microsoft.com/office/drawing/2014/main" id="{F2FA67E1-8CBA-4EAC-A9F6-38CD3AC782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96" y="2850123"/>
            <a:ext cx="867936" cy="86409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ED9429B-EBE7-417D-92EF-883F7288451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424" y="3872880"/>
            <a:ext cx="867936" cy="867936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80690176-4134-4D49-B5EA-5B9856B2434E}"/>
              </a:ext>
            </a:extLst>
          </p:cNvPr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MESHFRA N </a:t>
            </a:r>
            <a:r>
              <a:rPr lang="fr-FR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Letter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tray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- A4</a:t>
            </a:r>
            <a:endParaRPr lang="fr-FR" sz="1100" dirty="0">
              <a:latin typeface="Eurostile-Normal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386CF6-44DA-4E51-856A-DF315932E49E}"/>
              </a:ext>
            </a:extLst>
          </p:cNvPr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Energise</a:t>
            </a:r>
            <a:r>
              <a:rPr lang="en-US" sz="1100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and </a:t>
            </a:r>
            <a:r>
              <a:rPr lang="en-US" sz="1100" dirty="0" err="1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organise</a:t>
            </a:r>
            <a:r>
              <a:rPr lang="en-US" sz="1100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 your office with this metal Mesh letter tray.</a:t>
            </a:r>
            <a:endParaRPr lang="fr-FR" sz="1100" dirty="0">
              <a:solidFill>
                <a:schemeClr val="tx1"/>
              </a:solidFill>
              <a:latin typeface="Eurostile-Normal" pitchFamily="2" charset="0"/>
              <a:cs typeface="Calibri" panose="020F0502020204030204" pitchFamily="34" charset="0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6F14A3C2-113F-4C49-A73F-69926AFE97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FF66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720" y="1884870"/>
            <a:ext cx="909012" cy="85871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BA8C6B8-1679-42DF-9372-8A1F6BD9659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206" y="5889104"/>
            <a:ext cx="867936" cy="867936"/>
          </a:xfrm>
          <a:prstGeom prst="rect">
            <a:avLst/>
          </a:prstGeom>
        </p:spPr>
      </p:pic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9C1CDD37-E7EE-4D0A-9E3A-F25594A1CF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395279"/>
              </p:ext>
            </p:extLst>
          </p:nvPr>
        </p:nvGraphicFramePr>
        <p:xfrm>
          <a:off x="270560" y="1934307"/>
          <a:ext cx="5325974" cy="4822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10" imgW="3895833" imgH="3419509" progId="Excel.Sheet.12">
                  <p:embed/>
                </p:oleObj>
              </mc:Choice>
              <mc:Fallback>
                <p:oleObj name="Worksheet" r:id="rId10" imgW="3895833" imgH="34195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70560" y="1934307"/>
                        <a:ext cx="5325974" cy="4822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8121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24020</TotalTime>
  <Words>125</Words>
  <Application>Microsoft Office PowerPoint</Application>
  <PresentationFormat>Format A4 (210 x 297 mm)</PresentationFormat>
  <Paragraphs>14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Eurostile</vt:lpstr>
      <vt:lpstr>Eurostile-Normal</vt:lpstr>
      <vt:lpstr>Thème Office</vt:lpstr>
      <vt:lpstr>Worksheet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mathieu rousset</dc:creator>
  <cp:lastModifiedBy>SAMUEL</cp:lastModifiedBy>
  <cp:revision>390</cp:revision>
  <cp:lastPrinted>2020-10-20T12:28:46Z</cp:lastPrinted>
  <dcterms:created xsi:type="dcterms:W3CDTF">2019-04-04T07:55:02Z</dcterms:created>
  <dcterms:modified xsi:type="dcterms:W3CDTF">2021-12-20T10:30:55Z</dcterms:modified>
</cp:coreProperties>
</file>