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63" r:id="rId3"/>
  </p:sldIdLst>
  <p:sldSz cx="6858000" cy="9906000" type="A4"/>
  <p:notesSz cx="6735763" cy="98663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66CC"/>
    <a:srgbClr val="FF66FF"/>
    <a:srgbClr val="FF6DC4"/>
    <a:srgbClr val="B3A2C7"/>
    <a:srgbClr val="72F4C9"/>
    <a:srgbClr val="5BC9AF"/>
    <a:srgbClr val="35EFB1"/>
    <a:srgbClr val="3521AF"/>
    <a:srgbClr val="0FC1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35" autoAdjust="0"/>
    <p:restoredTop sz="86461"/>
  </p:normalViewPr>
  <p:slideViewPr>
    <p:cSldViewPr>
      <p:cViewPr varScale="1">
        <p:scale>
          <a:sx n="76" d="100"/>
          <a:sy n="76" d="100"/>
        </p:scale>
        <p:origin x="1386" y="108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0" d="100"/>
          <a:sy n="100" d="100"/>
        </p:scale>
        <p:origin x="4128" y="1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571" cy="495039"/>
          </a:xfrm>
          <a:prstGeom prst="rect">
            <a:avLst/>
          </a:prstGeom>
        </p:spPr>
        <p:txBody>
          <a:bodyPr vert="horz" lIns="90007" tIns="45003" rIns="90007" bIns="45003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635" y="0"/>
            <a:ext cx="2918571" cy="495039"/>
          </a:xfrm>
          <a:prstGeom prst="rect">
            <a:avLst/>
          </a:prstGeom>
        </p:spPr>
        <p:txBody>
          <a:bodyPr vert="horz" lIns="90007" tIns="45003" rIns="90007" bIns="45003" rtlCol="0"/>
          <a:lstStyle>
            <a:lvl1pPr algn="r">
              <a:defRPr sz="1100"/>
            </a:lvl1pPr>
          </a:lstStyle>
          <a:p>
            <a:fld id="{60C14DC2-CF61-4598-BBB7-FF94040C0E23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5050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007" tIns="45003" rIns="90007" bIns="45003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4355" y="4748301"/>
            <a:ext cx="5388610" cy="3885115"/>
          </a:xfrm>
          <a:prstGeom prst="rect">
            <a:avLst/>
          </a:prstGeom>
        </p:spPr>
        <p:txBody>
          <a:bodyPr vert="horz" lIns="90007" tIns="45003" rIns="90007" bIns="45003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74"/>
            <a:ext cx="2918571" cy="495039"/>
          </a:xfrm>
          <a:prstGeom prst="rect">
            <a:avLst/>
          </a:prstGeom>
        </p:spPr>
        <p:txBody>
          <a:bodyPr vert="horz" lIns="90007" tIns="45003" rIns="90007" bIns="45003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635" y="9371274"/>
            <a:ext cx="2918571" cy="495039"/>
          </a:xfrm>
          <a:prstGeom prst="rect">
            <a:avLst/>
          </a:prstGeom>
        </p:spPr>
        <p:txBody>
          <a:bodyPr vert="horz" lIns="90007" tIns="45003" rIns="90007" bIns="45003" rtlCol="0" anchor="b"/>
          <a:lstStyle>
            <a:lvl1pPr algn="r">
              <a:defRPr sz="1100"/>
            </a:lvl1pPr>
          </a:lstStyle>
          <a:p>
            <a:fld id="{F012A92B-FAB7-4178-A58C-845BE24261F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586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16150" y="1233488"/>
            <a:ext cx="2305050" cy="333057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2A92B-FAB7-4178-A58C-845BE24261F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20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16150" y="1233488"/>
            <a:ext cx="2305050" cy="333057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2A92B-FAB7-4178-A58C-845BE24261F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880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3077284"/>
            <a:ext cx="5829300" cy="2123369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02/06/2026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02/06/2026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529698"/>
            <a:ext cx="1157288" cy="1126807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6" y="529698"/>
            <a:ext cx="3357563" cy="112680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02/06/2026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02/06/2026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4198588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9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02/06/2026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8" y="3081868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3" y="3081868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02/06/2026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217386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72" y="2217386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72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02/06/2026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02/06/2026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02/06/2026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3" y="394407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90" y="394408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3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198" indent="0">
              <a:buNone/>
              <a:defRPr sz="1200"/>
            </a:lvl2pPr>
            <a:lvl3pPr marL="914395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7" indent="0">
              <a:buNone/>
              <a:defRPr sz="900"/>
            </a:lvl6pPr>
            <a:lvl7pPr marL="2743185" indent="0">
              <a:buNone/>
              <a:defRPr sz="900"/>
            </a:lvl7pPr>
            <a:lvl8pPr marL="3200381" indent="0">
              <a:buNone/>
              <a:defRPr sz="900"/>
            </a:lvl8pPr>
            <a:lvl9pPr marL="3657579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02/06/2026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934202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198" indent="0">
              <a:buNone/>
              <a:defRPr sz="2800"/>
            </a:lvl2pPr>
            <a:lvl3pPr marL="914395" indent="0">
              <a:buNone/>
              <a:defRPr sz="2400"/>
            </a:lvl3pPr>
            <a:lvl4pPr marL="1371592" indent="0">
              <a:buNone/>
              <a:defRPr sz="2000"/>
            </a:lvl4pPr>
            <a:lvl5pPr marL="1828789" indent="0">
              <a:buNone/>
              <a:defRPr sz="2000"/>
            </a:lvl5pPr>
            <a:lvl6pPr marL="2285987" indent="0">
              <a:buNone/>
              <a:defRPr sz="2000"/>
            </a:lvl6pPr>
            <a:lvl7pPr marL="2743185" indent="0">
              <a:buNone/>
              <a:defRPr sz="2000"/>
            </a:lvl7pPr>
            <a:lvl8pPr marL="3200381" indent="0">
              <a:buNone/>
              <a:defRPr sz="2000"/>
            </a:lvl8pPr>
            <a:lvl9pPr marL="3657579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752824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198" indent="0">
              <a:buNone/>
              <a:defRPr sz="1200"/>
            </a:lvl2pPr>
            <a:lvl3pPr marL="914395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7" indent="0">
              <a:buNone/>
              <a:defRPr sz="900"/>
            </a:lvl6pPr>
            <a:lvl7pPr marL="2743185" indent="0">
              <a:buNone/>
              <a:defRPr sz="900"/>
            </a:lvl7pPr>
            <a:lvl8pPr marL="3200381" indent="0">
              <a:buNone/>
              <a:defRPr sz="900"/>
            </a:lvl8pPr>
            <a:lvl9pPr marL="3657579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1F33A-D1A7-4032-A33A-946A003D61B0}" type="datetimeFigureOut">
              <a:rPr lang="fr-FR" smtClean="0"/>
              <a:pPr/>
              <a:t>02/06/2026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311403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1F33A-D1A7-4032-A33A-946A003D61B0}" type="datetimeFigureOut">
              <a:rPr lang="fr-FR" smtClean="0"/>
              <a:pPr/>
              <a:t>02/06/2026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013F7-1AB4-4242-8326-045A6C90C55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9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8" indent="-342898" algn="l" defTabSz="91439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46" indent="-285748" algn="l" defTabSz="91439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1" indent="-228598" algn="l" defTabSz="91439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8" indent="-228598" algn="l" defTabSz="91439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5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5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11" Type="http://schemas.openxmlformats.org/officeDocument/2006/relationships/package" Target="../embeddings/Microsoft_Excel_Worksheet.xlsx"/><Relationship Id="rId5" Type="http://schemas.openxmlformats.org/officeDocument/2006/relationships/image" Target="../media/image3.png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mage 48" descr="Une image contenant moniteur, boîtier, conteneur, verre&#10;&#10;Description générée automatiquement">
            <a:extLst>
              <a:ext uri="{FF2B5EF4-FFF2-40B4-BE49-F238E27FC236}">
                <a16:creationId xmlns:a16="http://schemas.microsoft.com/office/drawing/2014/main" id="{DA6C1DF5-B897-4BD3-B459-5934423751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73" y="2618677"/>
            <a:ext cx="3598589" cy="474050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4579F02-7F88-8E4A-808E-52FD5D7FBC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2" y="9367081"/>
            <a:ext cx="6666786" cy="410455"/>
          </a:xfrm>
          <a:prstGeom prst="rect">
            <a:avLst/>
          </a:prstGeom>
        </p:spPr>
      </p:pic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C6BB3C4E-A460-464A-AFF6-77685549670F}"/>
              </a:ext>
            </a:extLst>
          </p:cNvPr>
          <p:cNvCxnSpPr/>
          <p:nvPr/>
        </p:nvCxnSpPr>
        <p:spPr>
          <a:xfrm>
            <a:off x="2132858" y="9617278"/>
            <a:ext cx="355010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FED197B8-8DB9-42DA-83B5-145D8565FB72}"/>
              </a:ext>
            </a:extLst>
          </p:cNvPr>
          <p:cNvSpPr/>
          <p:nvPr/>
        </p:nvSpPr>
        <p:spPr>
          <a:xfrm>
            <a:off x="3429001" y="3538351"/>
            <a:ext cx="19442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latin typeface="Eurostile" panose="020B0504020202050204"/>
              </a:rPr>
              <a:t>Space-saving thanks to its elliptical shape.</a:t>
            </a:r>
            <a:endParaRPr lang="fr-FR" sz="1600" dirty="0">
              <a:latin typeface="Eurostile" panose="020B050402020205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A8F1763-B7BD-4626-BBFD-91B314D0091D}"/>
              </a:ext>
            </a:extLst>
          </p:cNvPr>
          <p:cNvSpPr/>
          <p:nvPr/>
        </p:nvSpPr>
        <p:spPr>
          <a:xfrm>
            <a:off x="2132858" y="1947273"/>
            <a:ext cx="32656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latin typeface="Eurostile" panose="020B0504020202050204"/>
              </a:rPr>
              <a:t>Large 18 </a:t>
            </a:r>
            <a:r>
              <a:rPr lang="en-US" sz="1600" dirty="0" err="1">
                <a:latin typeface="Eurostile" panose="020B0504020202050204"/>
              </a:rPr>
              <a:t>litre</a:t>
            </a:r>
            <a:r>
              <a:rPr lang="en-US" sz="1600" dirty="0">
                <a:latin typeface="Eurostile" panose="020B0504020202050204"/>
              </a:rPr>
              <a:t> capacity and 20 </a:t>
            </a:r>
            <a:r>
              <a:rPr lang="en-US" sz="1600" dirty="0" err="1">
                <a:latin typeface="Eurostile" panose="020B0504020202050204"/>
              </a:rPr>
              <a:t>litre</a:t>
            </a:r>
            <a:r>
              <a:rPr lang="en-US" sz="1600" dirty="0">
                <a:latin typeface="Eurostile" panose="020B0504020202050204"/>
              </a:rPr>
              <a:t> bin liners.</a:t>
            </a:r>
            <a:endParaRPr lang="fr-FR" sz="1600" dirty="0">
              <a:latin typeface="Eurostile" panose="020B0504020202050204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473B14B-785B-469B-9DB2-98BAFDAC0846}"/>
              </a:ext>
            </a:extLst>
          </p:cNvPr>
          <p:cNvSpPr/>
          <p:nvPr/>
        </p:nvSpPr>
        <p:spPr>
          <a:xfrm>
            <a:off x="5386961" y="1640632"/>
            <a:ext cx="1210295" cy="109767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E9AD54C-E2B0-414B-B41B-C4DBE53E48CC}"/>
              </a:ext>
            </a:extLst>
          </p:cNvPr>
          <p:cNvSpPr/>
          <p:nvPr/>
        </p:nvSpPr>
        <p:spPr>
          <a:xfrm>
            <a:off x="5384025" y="3290968"/>
            <a:ext cx="1210295" cy="1085968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11AEBD2-351B-4961-A95D-C56E6B3A7A0C}"/>
              </a:ext>
            </a:extLst>
          </p:cNvPr>
          <p:cNvSpPr/>
          <p:nvPr/>
        </p:nvSpPr>
        <p:spPr>
          <a:xfrm>
            <a:off x="5386960" y="4934857"/>
            <a:ext cx="1210295" cy="117668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77F494D-AC64-4359-B39C-DF7A340CB99C}"/>
              </a:ext>
            </a:extLst>
          </p:cNvPr>
          <p:cNvSpPr/>
          <p:nvPr/>
        </p:nvSpPr>
        <p:spPr>
          <a:xfrm>
            <a:off x="1772816" y="6994978"/>
            <a:ext cx="36195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latin typeface="Eurostile" panose="020B0504020202050204"/>
              </a:rPr>
              <a:t>Belongs to a complete range of</a:t>
            </a:r>
          </a:p>
          <a:p>
            <a:pPr algn="r"/>
            <a:r>
              <a:rPr lang="en-US" sz="1600" dirty="0">
                <a:latin typeface="Eurostile" panose="020B0504020202050204"/>
              </a:rPr>
              <a:t>20 Mesh metal accessories</a:t>
            </a:r>
            <a:endParaRPr lang="fr-FR" sz="1600" dirty="0">
              <a:latin typeface="Eurostile" panose="020B050402020205020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2B9E5A0-6348-4345-8BCF-C789930D67F7}"/>
              </a:ext>
            </a:extLst>
          </p:cNvPr>
          <p:cNvSpPr/>
          <p:nvPr/>
        </p:nvSpPr>
        <p:spPr>
          <a:xfrm>
            <a:off x="3573016" y="5233289"/>
            <a:ext cx="18026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latin typeface="Eurostile" panose="020B0504020202050204"/>
              </a:rPr>
              <a:t>Easy to clean thanks to its wired structure</a:t>
            </a:r>
            <a:endParaRPr lang="fr-FR" sz="1600" dirty="0">
              <a:latin typeface="Eurostile" panose="020B0504020202050204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FAF5865-22B5-468F-B2F9-D05358C8D6CB}"/>
              </a:ext>
            </a:extLst>
          </p:cNvPr>
          <p:cNvSpPr/>
          <p:nvPr/>
        </p:nvSpPr>
        <p:spPr>
          <a:xfrm>
            <a:off x="5380552" y="6692974"/>
            <a:ext cx="1210295" cy="115157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" name="Image 25" descr="Une image contenant texte, montre&#10;&#10;Description générée automatiquement">
            <a:extLst>
              <a:ext uri="{FF2B5EF4-FFF2-40B4-BE49-F238E27FC236}">
                <a16:creationId xmlns:a16="http://schemas.microsoft.com/office/drawing/2014/main" id="{E197B77F-A4D8-47F4-87F9-C1954215E9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31" y="5077904"/>
            <a:ext cx="867936" cy="864096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4896CA02-CCA3-4C8B-815F-E547B0256D6B}"/>
              </a:ext>
            </a:extLst>
          </p:cNvPr>
          <p:cNvSpPr txBox="1"/>
          <p:nvPr/>
        </p:nvSpPr>
        <p:spPr>
          <a:xfrm>
            <a:off x="351956" y="8671483"/>
            <a:ext cx="3056019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just" fontAlgn="base"/>
            <a:r>
              <a:rPr lang="en-US" sz="1000" dirty="0">
                <a:latin typeface="Eurostile" panose="020B0504020202050204"/>
                <a:cs typeface="Calibri" panose="020F0502020204030204" pitchFamily="34" charset="0"/>
              </a:rPr>
              <a:t>Boost your office with this metal Mesh wastepaper basket. Elegant and sturdy, it can easily be placed under your desk. Available in several </a:t>
            </a:r>
            <a:r>
              <a:rPr lang="en-US" sz="1000" dirty="0" err="1">
                <a:latin typeface="Eurostile" panose="020B0504020202050204"/>
                <a:cs typeface="Calibri" panose="020F0502020204030204" pitchFamily="34" charset="0"/>
              </a:rPr>
              <a:t>colours</a:t>
            </a:r>
            <a:r>
              <a:rPr lang="en-US" sz="1000" dirty="0">
                <a:latin typeface="Eurostile" panose="020B0504020202050204"/>
                <a:cs typeface="Calibri" panose="020F0502020204030204" pitchFamily="34" charset="0"/>
              </a:rPr>
              <a:t>, there is sure to be a wastepaper basket to suit your taste.</a:t>
            </a:r>
            <a:endParaRPr lang="fr-FR" sz="1000" dirty="0">
              <a:latin typeface="Eurostile" panose="020B0504020202050204"/>
              <a:cs typeface="Calibri" panose="020F0502020204030204" pitchFamily="34" charset="0"/>
            </a:endParaRP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33610C6D-6E0A-4580-841B-94A93BA25C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188" y="8117737"/>
            <a:ext cx="418303" cy="389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D7900D86-D631-42BB-9DE2-A30914C08B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2155" y="8031441"/>
            <a:ext cx="598106" cy="685103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0FDC79C6-3487-4DD6-9E93-8BEB67CD91F7}"/>
              </a:ext>
            </a:extLst>
          </p:cNvPr>
          <p:cNvSpPr txBox="1"/>
          <p:nvPr/>
        </p:nvSpPr>
        <p:spPr>
          <a:xfrm>
            <a:off x="6093296" y="7385525"/>
            <a:ext cx="336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…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B1111494-1F26-4356-8C96-3D798683AB2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0" t="17242" r="23105" b="16393"/>
          <a:stretch/>
        </p:blipFill>
        <p:spPr>
          <a:xfrm>
            <a:off x="5578602" y="6836308"/>
            <a:ext cx="314125" cy="415645"/>
          </a:xfrm>
          <a:prstGeom prst="rect">
            <a:avLst/>
          </a:prstGeom>
        </p:spPr>
      </p:pic>
      <p:pic>
        <p:nvPicPr>
          <p:cNvPr id="37" name="Image 36" descr="Une image contenant boîtier, accessoire&#10;&#10;Description générée automatiquement">
            <a:extLst>
              <a:ext uri="{FF2B5EF4-FFF2-40B4-BE49-F238E27FC236}">
                <a16:creationId xmlns:a16="http://schemas.microsoft.com/office/drawing/2014/main" id="{50477071-6DAC-4456-94DF-AFE16093257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313" y="6709701"/>
            <a:ext cx="542445" cy="763579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012CBF93-6009-4E3A-A24B-9B6FBAA327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298" y="7329264"/>
            <a:ext cx="661997" cy="44195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BD9C3970-C271-4906-816C-4538F29B7745}"/>
              </a:ext>
            </a:extLst>
          </p:cNvPr>
          <p:cNvSpPr txBox="1"/>
          <p:nvPr/>
        </p:nvSpPr>
        <p:spPr>
          <a:xfrm>
            <a:off x="3573016" y="8645363"/>
            <a:ext cx="302423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just" fontAlgn="base"/>
            <a:r>
              <a:rPr lang="en-US" sz="1000" dirty="0">
                <a:latin typeface="Eurostile" panose="020B0504020202050204"/>
                <a:ea typeface="Calibri" panose="020F0502020204030204" pitchFamily="34" charset="0"/>
                <a:cs typeface="Calibri" panose="020F0502020204030204" pitchFamily="34" charset="0"/>
              </a:rPr>
              <a:t>Plus, benefit from a complete range of desk accessories to </a:t>
            </a:r>
            <a:r>
              <a:rPr lang="en-US" sz="1000" dirty="0" err="1">
                <a:latin typeface="Eurostile" panose="020B0504020202050204"/>
                <a:ea typeface="Calibri" panose="020F0502020204030204" pitchFamily="34" charset="0"/>
                <a:cs typeface="Calibri" panose="020F0502020204030204" pitchFamily="34" charset="0"/>
              </a:rPr>
              <a:t>harmonise</a:t>
            </a:r>
            <a:r>
              <a:rPr lang="en-US" sz="1000" dirty="0">
                <a:latin typeface="Eurostile" panose="020B0504020202050204"/>
                <a:ea typeface="Calibri" panose="020F0502020204030204" pitchFamily="34" charset="0"/>
                <a:cs typeface="Calibri" panose="020F0502020204030204" pitchFamily="34" charset="0"/>
              </a:rPr>
              <a:t> your workstation.</a:t>
            </a:r>
            <a:endParaRPr lang="fr-FR" sz="1000" dirty="0">
              <a:latin typeface="Eurostile" panose="020B050402020205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125BB1ED-5284-4D00-83A5-E7D1A66577A4}"/>
              </a:ext>
            </a:extLst>
          </p:cNvPr>
          <p:cNvSpPr txBox="1"/>
          <p:nvPr/>
        </p:nvSpPr>
        <p:spPr>
          <a:xfrm>
            <a:off x="0" y="454320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latin typeface="Eurostile-Normal" pitchFamily="2" charset="0"/>
              </a:rPr>
              <a:t>MESHCORB M </a:t>
            </a:r>
            <a:r>
              <a:rPr lang="fr-FR" dirty="0" err="1">
                <a:solidFill>
                  <a:schemeClr val="tx1"/>
                </a:solidFill>
                <a:latin typeface="Eurostile-Normal" pitchFamily="2" charset="0"/>
                <a:cs typeface="Calibri" panose="020F0502020204030204" pitchFamily="34" charset="0"/>
              </a:rPr>
              <a:t>Metal</a:t>
            </a:r>
            <a:r>
              <a:rPr lang="fr-FR" dirty="0">
                <a:solidFill>
                  <a:schemeClr val="tx1"/>
                </a:solidFill>
                <a:latin typeface="Eurostile-Normal" pitchFamily="2" charset="0"/>
                <a:cs typeface="Calibri" panose="020F0502020204030204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Eurostile-Normal" pitchFamily="2" charset="0"/>
                <a:cs typeface="Calibri" panose="020F0502020204030204" pitchFamily="34" charset="0"/>
              </a:rPr>
              <a:t>wastepaper</a:t>
            </a:r>
            <a:r>
              <a:rPr lang="fr-FR" dirty="0">
                <a:solidFill>
                  <a:schemeClr val="tx1"/>
                </a:solidFill>
                <a:latin typeface="Eurostile-Normal" pitchFamily="2" charset="0"/>
                <a:cs typeface="Calibri" panose="020F0502020204030204" pitchFamily="34" charset="0"/>
              </a:rPr>
              <a:t> basket - 18 L - 20 L bag</a:t>
            </a:r>
            <a:endParaRPr lang="fr-FR" sz="1100" dirty="0">
              <a:latin typeface="Eurostile-Normal" pitchFamily="2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CF87382-FE88-494C-AECC-D58473E61492}"/>
              </a:ext>
            </a:extLst>
          </p:cNvPr>
          <p:cNvSpPr/>
          <p:nvPr/>
        </p:nvSpPr>
        <p:spPr>
          <a:xfrm>
            <a:off x="0" y="1124485"/>
            <a:ext cx="6858000" cy="216000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>
                <a:solidFill>
                  <a:schemeClr val="tx1"/>
                </a:solidFill>
                <a:latin typeface="Eurostile-Normal" pitchFamily="2" charset="0"/>
                <a:cs typeface="Calibri" panose="020F0502020204030204" pitchFamily="34" charset="0"/>
              </a:rPr>
              <a:t>Boost your office with this metal Mesh wastepaper basket.</a:t>
            </a:r>
            <a:endParaRPr lang="fr-FR" sz="1100" dirty="0">
              <a:solidFill>
                <a:schemeClr val="tx1"/>
              </a:solidFill>
              <a:latin typeface="Eurostile-Normal" pitchFamily="2" charset="0"/>
              <a:cs typeface="Calibri" panose="020F0502020204030204" pitchFamily="34" charset="0"/>
            </a:endParaRPr>
          </a:p>
        </p:txBody>
      </p: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E371BBE1-EBED-4418-BC0F-E15DBC101E31}"/>
              </a:ext>
            </a:extLst>
          </p:cNvPr>
          <p:cNvGrpSpPr/>
          <p:nvPr/>
        </p:nvGrpSpPr>
        <p:grpSpPr>
          <a:xfrm>
            <a:off x="5560335" y="1760644"/>
            <a:ext cx="867936" cy="864096"/>
            <a:chOff x="5517233" y="1823301"/>
            <a:chExt cx="867936" cy="864096"/>
          </a:xfrm>
        </p:grpSpPr>
        <p:pic>
          <p:nvPicPr>
            <p:cNvPr id="51" name="Picture 2" descr="Sac Poubelle Banque d&amp;#39;images et photos libres de droit - iStock">
              <a:extLst>
                <a:ext uri="{FF2B5EF4-FFF2-40B4-BE49-F238E27FC236}">
                  <a16:creationId xmlns:a16="http://schemas.microsoft.com/office/drawing/2014/main" id="{0CE51EE5-06D1-4407-BCAD-BF4243DEA9A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FF669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91" t="9801" r="18322" b="10562"/>
            <a:stretch/>
          </p:blipFill>
          <p:spPr bwMode="auto">
            <a:xfrm>
              <a:off x="5671428" y="1883411"/>
              <a:ext cx="561809" cy="7047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DFFF8884-47E8-4B2A-8A04-6E253D2F79AE}"/>
                </a:ext>
              </a:extLst>
            </p:cNvPr>
            <p:cNvSpPr txBox="1"/>
            <p:nvPr/>
          </p:nvSpPr>
          <p:spPr>
            <a:xfrm>
              <a:off x="5710782" y="2109129"/>
              <a:ext cx="53873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b="1" i="1" dirty="0">
                  <a:solidFill>
                    <a:schemeClr val="bg1"/>
                  </a:solidFill>
                </a:rPr>
                <a:t>20 L</a:t>
              </a:r>
            </a:p>
          </p:txBody>
        </p:sp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0C6540A2-480E-49FA-B07B-622CC363861A}"/>
                </a:ext>
              </a:extLst>
            </p:cNvPr>
            <p:cNvSpPr/>
            <p:nvPr/>
          </p:nvSpPr>
          <p:spPr>
            <a:xfrm>
              <a:off x="5517233" y="1823301"/>
              <a:ext cx="867936" cy="864096"/>
            </a:xfrm>
            <a:prstGeom prst="ellipse">
              <a:avLst/>
            </a:prstGeom>
            <a:noFill/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2B31F2C6-F1C0-4B36-B7E9-6C6AC3A41B0B}"/>
              </a:ext>
            </a:extLst>
          </p:cNvPr>
          <p:cNvGrpSpPr/>
          <p:nvPr/>
        </p:nvGrpSpPr>
        <p:grpSpPr>
          <a:xfrm>
            <a:off x="5428780" y="3596821"/>
            <a:ext cx="1113837" cy="718802"/>
            <a:chOff x="5428780" y="3596821"/>
            <a:chExt cx="1113837" cy="718802"/>
          </a:xfrm>
        </p:grpSpPr>
        <p:pic>
          <p:nvPicPr>
            <p:cNvPr id="55" name="Image 54" descr="Une image contenant moniteur, boîtier, conteneur, verre&#10;&#10;Description générée automatiquement">
              <a:extLst>
                <a:ext uri="{FF2B5EF4-FFF2-40B4-BE49-F238E27FC236}">
                  <a16:creationId xmlns:a16="http://schemas.microsoft.com/office/drawing/2014/main" id="{99DD7C75-A14F-49E2-8597-3301DD45B3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1012"/>
            <a:stretch/>
          </p:blipFill>
          <p:spPr>
            <a:xfrm>
              <a:off x="5428780" y="3596821"/>
              <a:ext cx="1113837" cy="718802"/>
            </a:xfrm>
            <a:prstGeom prst="rect">
              <a:avLst/>
            </a:prstGeom>
          </p:spPr>
        </p:pic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10740E63-4FC4-4346-B7FE-8800A1A5BCEE}"/>
                </a:ext>
              </a:extLst>
            </p:cNvPr>
            <p:cNvSpPr/>
            <p:nvPr/>
          </p:nvSpPr>
          <p:spPr>
            <a:xfrm rot="20653819">
              <a:off x="5523005" y="3636822"/>
              <a:ext cx="852600" cy="270047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7" name="Connecteur droit avec flèche 56">
              <a:extLst>
                <a:ext uri="{FF2B5EF4-FFF2-40B4-BE49-F238E27FC236}">
                  <a16:creationId xmlns:a16="http://schemas.microsoft.com/office/drawing/2014/main" id="{80AC1982-16ED-4C91-B8BF-A36B7C662435}"/>
                </a:ext>
              </a:extLst>
            </p:cNvPr>
            <p:cNvCxnSpPr>
              <a:stCxn id="56" idx="0"/>
            </p:cNvCxnSpPr>
            <p:nvPr/>
          </p:nvCxnSpPr>
          <p:spPr>
            <a:xfrm flipV="1">
              <a:off x="5912610" y="3596821"/>
              <a:ext cx="180686" cy="450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Connecteur droit avec flèche 57">
              <a:extLst>
                <a:ext uri="{FF2B5EF4-FFF2-40B4-BE49-F238E27FC236}">
                  <a16:creationId xmlns:a16="http://schemas.microsoft.com/office/drawing/2014/main" id="{B1451CD2-8E52-4F4E-821F-638FDA888D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33256" y="3910333"/>
              <a:ext cx="216024" cy="3742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1706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4579F02-7F88-8E4A-808E-52FD5D7FBC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2" y="9367081"/>
            <a:ext cx="6666786" cy="410455"/>
          </a:xfrm>
          <a:prstGeom prst="rect">
            <a:avLst/>
          </a:prstGeom>
        </p:spPr>
      </p:pic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C6BB3C4E-A460-464A-AFF6-77685549670F}"/>
              </a:ext>
            </a:extLst>
          </p:cNvPr>
          <p:cNvCxnSpPr/>
          <p:nvPr/>
        </p:nvCxnSpPr>
        <p:spPr>
          <a:xfrm>
            <a:off x="2132858" y="9617278"/>
            <a:ext cx="355010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FB9BFC4A-B9DB-469F-8F05-BFCB15195E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424" y="6335797"/>
            <a:ext cx="867936" cy="864096"/>
          </a:xfrm>
          <a:prstGeom prst="rect">
            <a:avLst/>
          </a:prstGeom>
        </p:spPr>
      </p:pic>
      <p:pic>
        <p:nvPicPr>
          <p:cNvPr id="10" name="Image 9" descr="Une image contenant texte, montre&#10;&#10;Description générée automatiquement">
            <a:extLst>
              <a:ext uri="{FF2B5EF4-FFF2-40B4-BE49-F238E27FC236}">
                <a16:creationId xmlns:a16="http://schemas.microsoft.com/office/drawing/2014/main" id="{F2FA67E1-8CBA-4EAC-A9F6-38CD3AC782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796" y="4088904"/>
            <a:ext cx="867936" cy="864096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02144730-FCE2-4E12-85B4-F5535C4FF973}"/>
              </a:ext>
            </a:extLst>
          </p:cNvPr>
          <p:cNvGrpSpPr/>
          <p:nvPr/>
        </p:nvGrpSpPr>
        <p:grpSpPr>
          <a:xfrm>
            <a:off x="5775796" y="1884870"/>
            <a:ext cx="867936" cy="864096"/>
            <a:chOff x="5517233" y="1823301"/>
            <a:chExt cx="867936" cy="864096"/>
          </a:xfrm>
        </p:grpSpPr>
        <p:pic>
          <p:nvPicPr>
            <p:cNvPr id="12" name="Picture 2" descr="Sac Poubelle Banque d&amp;#39;images et photos libres de droit - iStock">
              <a:extLst>
                <a:ext uri="{FF2B5EF4-FFF2-40B4-BE49-F238E27FC236}">
                  <a16:creationId xmlns:a16="http://schemas.microsoft.com/office/drawing/2014/main" id="{1A91073E-02AA-4A1B-A11A-610E67F5BA1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FF669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91" t="9801" r="18322" b="10562"/>
            <a:stretch/>
          </p:blipFill>
          <p:spPr bwMode="auto">
            <a:xfrm>
              <a:off x="5671428" y="1883411"/>
              <a:ext cx="561809" cy="7047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AEC2B6E4-5219-4DBA-8516-65D18B31DB4C}"/>
                </a:ext>
              </a:extLst>
            </p:cNvPr>
            <p:cNvSpPr txBox="1"/>
            <p:nvPr/>
          </p:nvSpPr>
          <p:spPr>
            <a:xfrm>
              <a:off x="5710782" y="2109129"/>
              <a:ext cx="53873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b="1" i="1" dirty="0">
                  <a:solidFill>
                    <a:schemeClr val="bg1"/>
                  </a:solidFill>
                </a:rPr>
                <a:t>20 L</a:t>
              </a:r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D68E250E-B861-4F24-BBBD-751E64FD44C6}"/>
                </a:ext>
              </a:extLst>
            </p:cNvPr>
            <p:cNvSpPr/>
            <p:nvPr/>
          </p:nvSpPr>
          <p:spPr>
            <a:xfrm>
              <a:off x="5517233" y="1823301"/>
              <a:ext cx="867936" cy="864096"/>
            </a:xfrm>
            <a:prstGeom prst="ellipse">
              <a:avLst/>
            </a:prstGeom>
            <a:noFill/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5C57AE1E-3C83-4D56-B198-2F19845EB10C}"/>
              </a:ext>
            </a:extLst>
          </p:cNvPr>
          <p:cNvGrpSpPr/>
          <p:nvPr/>
        </p:nvGrpSpPr>
        <p:grpSpPr>
          <a:xfrm>
            <a:off x="5798179" y="2969782"/>
            <a:ext cx="867936" cy="864096"/>
            <a:chOff x="3847402" y="2725796"/>
            <a:chExt cx="867936" cy="864096"/>
          </a:xfrm>
        </p:grpSpPr>
        <p:pic>
          <p:nvPicPr>
            <p:cNvPr id="19" name="Image 18" descr="Une image contenant moniteur, boîtier, conteneur, verre&#10;&#10;Description générée automatiquement">
              <a:extLst>
                <a:ext uri="{FF2B5EF4-FFF2-40B4-BE49-F238E27FC236}">
                  <a16:creationId xmlns:a16="http://schemas.microsoft.com/office/drawing/2014/main" id="{F944ED78-D2DB-4C94-B14D-BE6DF69B37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9313" y="2837611"/>
              <a:ext cx="508598" cy="669989"/>
            </a:xfrm>
            <a:prstGeom prst="rect">
              <a:avLst/>
            </a:prstGeom>
          </p:spPr>
        </p:pic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1E91DFD9-062A-4760-B1D7-83E79C4AE32F}"/>
                </a:ext>
              </a:extLst>
            </p:cNvPr>
            <p:cNvSpPr txBox="1"/>
            <p:nvPr/>
          </p:nvSpPr>
          <p:spPr>
            <a:xfrm>
              <a:off x="4041713" y="3019725"/>
              <a:ext cx="53873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b="1" i="1" dirty="0">
                  <a:solidFill>
                    <a:schemeClr val="bg1"/>
                  </a:solidFill>
                </a:rPr>
                <a:t>18 L</a:t>
              </a:r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6D434357-7EE1-4835-AC00-709F1741CE03}"/>
                </a:ext>
              </a:extLst>
            </p:cNvPr>
            <p:cNvSpPr/>
            <p:nvPr/>
          </p:nvSpPr>
          <p:spPr>
            <a:xfrm>
              <a:off x="3847402" y="2725796"/>
              <a:ext cx="867936" cy="864096"/>
            </a:xfrm>
            <a:prstGeom prst="ellipse">
              <a:avLst/>
            </a:prstGeom>
            <a:noFill/>
            <a:ln>
              <a:solidFill>
                <a:srgbClr val="FF66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2" name="Image 21">
            <a:extLst>
              <a:ext uri="{FF2B5EF4-FFF2-40B4-BE49-F238E27FC236}">
                <a16:creationId xmlns:a16="http://schemas.microsoft.com/office/drawing/2014/main" id="{ECA3FAF2-5465-41EA-8C33-2883F42B014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0" t="18015" r="11151" b="13251"/>
          <a:stretch/>
        </p:blipFill>
        <p:spPr>
          <a:xfrm>
            <a:off x="1556792" y="7429045"/>
            <a:ext cx="2066616" cy="1960668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5441D833-762E-414A-9D9E-81409794C461}"/>
              </a:ext>
            </a:extLst>
          </p:cNvPr>
          <p:cNvSpPr txBox="1"/>
          <p:nvPr/>
        </p:nvSpPr>
        <p:spPr>
          <a:xfrm>
            <a:off x="0" y="454320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latin typeface="Eurostile-Normal" pitchFamily="2" charset="0"/>
              </a:rPr>
              <a:t>MESHCORB M </a:t>
            </a:r>
            <a:r>
              <a:rPr lang="fr-FR" dirty="0" err="1">
                <a:solidFill>
                  <a:schemeClr val="tx1"/>
                </a:solidFill>
                <a:latin typeface="Eurostile-Normal" pitchFamily="2" charset="0"/>
                <a:cs typeface="Calibri" panose="020F0502020204030204" pitchFamily="34" charset="0"/>
              </a:rPr>
              <a:t>Metal</a:t>
            </a:r>
            <a:r>
              <a:rPr lang="fr-FR" dirty="0">
                <a:solidFill>
                  <a:schemeClr val="tx1"/>
                </a:solidFill>
                <a:latin typeface="Eurostile-Normal" pitchFamily="2" charset="0"/>
                <a:cs typeface="Calibri" panose="020F0502020204030204" pitchFamily="34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Eurostile-Normal" pitchFamily="2" charset="0"/>
                <a:cs typeface="Calibri" panose="020F0502020204030204" pitchFamily="34" charset="0"/>
              </a:rPr>
              <a:t>wastepaper</a:t>
            </a:r>
            <a:r>
              <a:rPr lang="fr-FR" dirty="0">
                <a:solidFill>
                  <a:schemeClr val="tx1"/>
                </a:solidFill>
                <a:latin typeface="Eurostile-Normal" pitchFamily="2" charset="0"/>
                <a:cs typeface="Calibri" panose="020F0502020204030204" pitchFamily="34" charset="0"/>
              </a:rPr>
              <a:t> basket - 18 L - 20 L bag</a:t>
            </a:r>
            <a:endParaRPr lang="fr-FR" sz="1100" dirty="0">
              <a:latin typeface="Eurostile-Normal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62FF7B7-D9E5-4C33-890B-911F0FBA631C}"/>
              </a:ext>
            </a:extLst>
          </p:cNvPr>
          <p:cNvSpPr/>
          <p:nvPr/>
        </p:nvSpPr>
        <p:spPr>
          <a:xfrm>
            <a:off x="0" y="1124485"/>
            <a:ext cx="6858000" cy="216000"/>
          </a:xfrm>
          <a:prstGeom prst="rect">
            <a:avLst/>
          </a:prstGeom>
          <a:solidFill>
            <a:srgbClr val="FF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>
                <a:solidFill>
                  <a:schemeClr val="tx1"/>
                </a:solidFill>
                <a:latin typeface="Eurostile-Normal" pitchFamily="2" charset="0"/>
                <a:cs typeface="Calibri" panose="020F0502020204030204" pitchFamily="34" charset="0"/>
              </a:rPr>
              <a:t>Boost your office with this metal Mesh wastepaper basket.</a:t>
            </a:r>
            <a:endParaRPr lang="fr-FR" sz="1100" dirty="0">
              <a:solidFill>
                <a:schemeClr val="tx1"/>
              </a:solidFill>
              <a:latin typeface="Eurostile-Normal" pitchFamily="2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3847A22-9D6B-F31D-21C3-1641DD5C620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796" y="7429045"/>
            <a:ext cx="867936" cy="867936"/>
          </a:xfrm>
          <a:prstGeom prst="rect">
            <a:avLst/>
          </a:prstGeom>
        </p:spPr>
      </p:pic>
      <p:graphicFrame>
        <p:nvGraphicFramePr>
          <p:cNvPr id="3" name="Objet 2">
            <a:extLst>
              <a:ext uri="{FF2B5EF4-FFF2-40B4-BE49-F238E27FC236}">
                <a16:creationId xmlns:a16="http://schemas.microsoft.com/office/drawing/2014/main" id="{55C41835-4F24-D2AC-D362-9024023272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6576446"/>
              </p:ext>
            </p:extLst>
          </p:nvPr>
        </p:nvGraphicFramePr>
        <p:xfrm>
          <a:off x="396288" y="1654363"/>
          <a:ext cx="4805343" cy="55455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1" imgW="3895833" imgH="4495664" progId="Excel.Sheet.12">
                  <p:embed/>
                </p:oleObj>
              </mc:Choice>
              <mc:Fallback>
                <p:oleObj name="Worksheet" r:id="rId11" imgW="3895833" imgH="449566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96288" y="1654363"/>
                        <a:ext cx="4805343" cy="55455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6F660D7-9F83-9F3C-8446-140AD21FFE4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796" y="5225011"/>
            <a:ext cx="867935" cy="86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12116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23756</TotalTime>
  <Words>144</Words>
  <Application>Microsoft Office PowerPoint</Application>
  <PresentationFormat>Format A4 (210 x 297 mm)</PresentationFormat>
  <Paragraphs>17</Paragraphs>
  <Slides>2</Slides>
  <Notes>2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Calibri</vt:lpstr>
      <vt:lpstr>Eurostile</vt:lpstr>
      <vt:lpstr>Eurostile-Normal</vt:lpstr>
      <vt:lpstr>Thème Office</vt:lpstr>
      <vt:lpstr>Feuille de calcul Microsoft Excel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mathieu rousset</dc:creator>
  <cp:lastModifiedBy>Juliette</cp:lastModifiedBy>
  <cp:revision>384</cp:revision>
  <cp:lastPrinted>2020-10-20T12:28:46Z</cp:lastPrinted>
  <dcterms:created xsi:type="dcterms:W3CDTF">2019-04-04T07:55:02Z</dcterms:created>
  <dcterms:modified xsi:type="dcterms:W3CDTF">2026-06-02T15:06:21Z</dcterms:modified>
</cp:coreProperties>
</file>