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60" r:id="rId2"/>
    <p:sldId id="263" r:id="rId3"/>
  </p:sldIdLst>
  <p:sldSz cx="6858000" cy="9906000" type="A4"/>
  <p:notesSz cx="6735763" cy="986631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8CBAD"/>
    <a:srgbClr val="FFD966"/>
    <a:srgbClr val="FFDE0D"/>
    <a:srgbClr val="5B9BD5"/>
    <a:srgbClr val="FFFF00"/>
    <a:srgbClr val="FFA2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035" autoAdjust="0"/>
    <p:restoredTop sz="86461"/>
  </p:normalViewPr>
  <p:slideViewPr>
    <p:cSldViewPr>
      <p:cViewPr varScale="1">
        <p:scale>
          <a:sx n="78" d="100"/>
          <a:sy n="78" d="100"/>
        </p:scale>
        <p:origin x="2718" y="108"/>
      </p:cViewPr>
      <p:guideLst>
        <p:guide orient="horz" pos="312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00" d="100"/>
          <a:sy n="100" d="100"/>
        </p:scale>
        <p:origin x="4128" y="16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571" cy="495039"/>
          </a:xfrm>
          <a:prstGeom prst="rect">
            <a:avLst/>
          </a:prstGeom>
        </p:spPr>
        <p:txBody>
          <a:bodyPr vert="horz" lIns="90007" tIns="45003" rIns="90007" bIns="45003" rtlCol="0"/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15635" y="0"/>
            <a:ext cx="2918571" cy="495039"/>
          </a:xfrm>
          <a:prstGeom prst="rect">
            <a:avLst/>
          </a:prstGeom>
        </p:spPr>
        <p:txBody>
          <a:bodyPr vert="horz" lIns="90007" tIns="45003" rIns="90007" bIns="45003" rtlCol="0"/>
          <a:lstStyle>
            <a:lvl1pPr algn="r">
              <a:defRPr sz="1100"/>
            </a:lvl1pPr>
          </a:lstStyle>
          <a:p>
            <a:fld id="{60C14DC2-CF61-4598-BBB7-FF94040C0E23}" type="datetimeFigureOut">
              <a:rPr lang="en-US" smtClean="0"/>
              <a:pPr/>
              <a:t>3/22/2024</a:t>
            </a:fld>
            <a:endParaRPr lang="en-US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1233488"/>
            <a:ext cx="2305050" cy="3330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007" tIns="45003" rIns="90007" bIns="45003" rtlCol="0" anchor="ctr"/>
          <a:lstStyle/>
          <a:p>
            <a:endParaRPr lang="en-US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74355" y="4748301"/>
            <a:ext cx="5388610" cy="3885115"/>
          </a:xfrm>
          <a:prstGeom prst="rect">
            <a:avLst/>
          </a:prstGeom>
        </p:spPr>
        <p:txBody>
          <a:bodyPr vert="horz" lIns="90007" tIns="45003" rIns="90007" bIns="45003" rtlCol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371274"/>
            <a:ext cx="2918571" cy="495039"/>
          </a:xfrm>
          <a:prstGeom prst="rect">
            <a:avLst/>
          </a:prstGeom>
        </p:spPr>
        <p:txBody>
          <a:bodyPr vert="horz" lIns="90007" tIns="45003" rIns="90007" bIns="45003" rtlCol="0" anchor="b"/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15635" y="9371274"/>
            <a:ext cx="2918571" cy="495039"/>
          </a:xfrm>
          <a:prstGeom prst="rect">
            <a:avLst/>
          </a:prstGeom>
        </p:spPr>
        <p:txBody>
          <a:bodyPr vert="horz" lIns="90007" tIns="45003" rIns="90007" bIns="45003" rtlCol="0" anchor="b"/>
          <a:lstStyle>
            <a:lvl1pPr algn="r">
              <a:defRPr sz="1100"/>
            </a:lvl1pPr>
          </a:lstStyle>
          <a:p>
            <a:fld id="{F012A92B-FAB7-4178-A58C-845BE24261F1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05864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2216150" y="1233488"/>
            <a:ext cx="2305050" cy="3330575"/>
          </a:xfrm>
        </p:spPr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012A92B-FAB7-4178-A58C-845BE24261F1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22201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2216150" y="1233488"/>
            <a:ext cx="2305050" cy="3330575"/>
          </a:xfrm>
        </p:spPr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012A92B-FAB7-4178-A58C-845BE24261F1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18808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14350" y="3077284"/>
            <a:ext cx="5829300" cy="2123369"/>
          </a:xfrm>
        </p:spPr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1F33A-D1A7-4032-A33A-946A003D61B0}" type="datetimeFigureOut">
              <a:rPr lang="fr-FR" smtClean="0"/>
              <a:pPr/>
              <a:t>22/03/2024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013F7-1AB4-4242-8326-045A6C90C55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1F33A-D1A7-4032-A33A-946A003D61B0}" type="datetimeFigureOut">
              <a:rPr lang="fr-FR" smtClean="0"/>
              <a:pPr/>
              <a:t>22/03/2024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013F7-1AB4-4242-8326-045A6C90C55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3729037" y="529698"/>
            <a:ext cx="1157288" cy="11268075"/>
          </a:xfrm>
        </p:spPr>
        <p:txBody>
          <a:bodyPr vert="eaVert"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257176" y="529698"/>
            <a:ext cx="3357563" cy="1126807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1F33A-D1A7-4032-A33A-946A003D61B0}" type="datetimeFigureOut">
              <a:rPr lang="fr-FR" smtClean="0"/>
              <a:pPr/>
              <a:t>22/03/2024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013F7-1AB4-4242-8326-045A6C90C55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1F33A-D1A7-4032-A33A-946A003D61B0}" type="datetimeFigureOut">
              <a:rPr lang="fr-FR" smtClean="0"/>
              <a:pPr/>
              <a:t>22/03/2024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013F7-1AB4-4242-8326-045A6C90C55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1735" y="6365522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41735" y="4198588"/>
            <a:ext cx="5829300" cy="216693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98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9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9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8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98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18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38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57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1F33A-D1A7-4032-A33A-946A003D61B0}" type="datetimeFigureOut">
              <a:rPr lang="fr-FR" smtClean="0"/>
              <a:pPr/>
              <a:t>22/03/2024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013F7-1AB4-4242-8326-045A6C90C55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257178" y="3081868"/>
            <a:ext cx="2257425" cy="87159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2628903" y="3081868"/>
            <a:ext cx="2257425" cy="87159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1F33A-D1A7-4032-A33A-946A003D61B0}" type="datetimeFigureOut">
              <a:rPr lang="fr-FR" smtClean="0"/>
              <a:pPr/>
              <a:t>22/03/2024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013F7-1AB4-4242-8326-045A6C90C55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217386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98" indent="0">
              <a:buNone/>
              <a:defRPr sz="2000" b="1"/>
            </a:lvl2pPr>
            <a:lvl3pPr marL="914395" indent="0">
              <a:buNone/>
              <a:defRPr sz="1800" b="1"/>
            </a:lvl3pPr>
            <a:lvl4pPr marL="1371592" indent="0">
              <a:buNone/>
              <a:defRPr sz="1600" b="1"/>
            </a:lvl4pPr>
            <a:lvl5pPr marL="1828789" indent="0">
              <a:buNone/>
              <a:defRPr sz="1600" b="1"/>
            </a:lvl5pPr>
            <a:lvl6pPr marL="2285987" indent="0">
              <a:buNone/>
              <a:defRPr sz="1600" b="1"/>
            </a:lvl6pPr>
            <a:lvl7pPr marL="2743185" indent="0">
              <a:buNone/>
              <a:defRPr sz="1600" b="1"/>
            </a:lvl7pPr>
            <a:lvl8pPr marL="3200381" indent="0">
              <a:buNone/>
              <a:defRPr sz="1600" b="1"/>
            </a:lvl8pPr>
            <a:lvl9pPr marL="3657579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483772" y="2217386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98" indent="0">
              <a:buNone/>
              <a:defRPr sz="2000" b="1"/>
            </a:lvl2pPr>
            <a:lvl3pPr marL="914395" indent="0">
              <a:buNone/>
              <a:defRPr sz="1800" b="1"/>
            </a:lvl3pPr>
            <a:lvl4pPr marL="1371592" indent="0">
              <a:buNone/>
              <a:defRPr sz="1600" b="1"/>
            </a:lvl4pPr>
            <a:lvl5pPr marL="1828789" indent="0">
              <a:buNone/>
              <a:defRPr sz="1600" b="1"/>
            </a:lvl5pPr>
            <a:lvl6pPr marL="2285987" indent="0">
              <a:buNone/>
              <a:defRPr sz="1600" b="1"/>
            </a:lvl6pPr>
            <a:lvl7pPr marL="2743185" indent="0">
              <a:buNone/>
              <a:defRPr sz="1600" b="1"/>
            </a:lvl7pPr>
            <a:lvl8pPr marL="3200381" indent="0">
              <a:buNone/>
              <a:defRPr sz="1600" b="1"/>
            </a:lvl8pPr>
            <a:lvl9pPr marL="3657579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483772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1F33A-D1A7-4032-A33A-946A003D61B0}" type="datetimeFigureOut">
              <a:rPr lang="fr-FR" smtClean="0"/>
              <a:pPr/>
              <a:t>22/03/2024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013F7-1AB4-4242-8326-045A6C90C55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1F33A-D1A7-4032-A33A-946A003D61B0}" type="datetimeFigureOut">
              <a:rPr lang="fr-FR" smtClean="0"/>
              <a:pPr/>
              <a:t>22/03/2024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013F7-1AB4-4242-8326-045A6C90C55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1F33A-D1A7-4032-A33A-946A003D61B0}" type="datetimeFigureOut">
              <a:rPr lang="fr-FR" smtClean="0"/>
              <a:pPr/>
              <a:t>22/03/2024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013F7-1AB4-4242-8326-045A6C90C55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3" y="394407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681290" y="394408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42903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198" indent="0">
              <a:buNone/>
              <a:defRPr sz="1200"/>
            </a:lvl2pPr>
            <a:lvl3pPr marL="914395" indent="0">
              <a:buNone/>
              <a:defRPr sz="1000"/>
            </a:lvl3pPr>
            <a:lvl4pPr marL="1371592" indent="0">
              <a:buNone/>
              <a:defRPr sz="900"/>
            </a:lvl4pPr>
            <a:lvl5pPr marL="1828789" indent="0">
              <a:buNone/>
              <a:defRPr sz="900"/>
            </a:lvl5pPr>
            <a:lvl6pPr marL="2285987" indent="0">
              <a:buNone/>
              <a:defRPr sz="900"/>
            </a:lvl6pPr>
            <a:lvl7pPr marL="2743185" indent="0">
              <a:buNone/>
              <a:defRPr sz="900"/>
            </a:lvl7pPr>
            <a:lvl8pPr marL="3200381" indent="0">
              <a:buNone/>
              <a:defRPr sz="900"/>
            </a:lvl8pPr>
            <a:lvl9pPr marL="3657579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1F33A-D1A7-4032-A33A-946A003D61B0}" type="datetimeFigureOut">
              <a:rPr lang="fr-FR" smtClean="0"/>
              <a:pPr/>
              <a:t>22/03/2024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013F7-1AB4-4242-8326-045A6C90C55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44216" y="6934202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198" indent="0">
              <a:buNone/>
              <a:defRPr sz="2800"/>
            </a:lvl2pPr>
            <a:lvl3pPr marL="914395" indent="0">
              <a:buNone/>
              <a:defRPr sz="2400"/>
            </a:lvl3pPr>
            <a:lvl4pPr marL="1371592" indent="0">
              <a:buNone/>
              <a:defRPr sz="2000"/>
            </a:lvl4pPr>
            <a:lvl5pPr marL="1828789" indent="0">
              <a:buNone/>
              <a:defRPr sz="2000"/>
            </a:lvl5pPr>
            <a:lvl6pPr marL="2285987" indent="0">
              <a:buNone/>
              <a:defRPr sz="2000"/>
            </a:lvl6pPr>
            <a:lvl7pPr marL="2743185" indent="0">
              <a:buNone/>
              <a:defRPr sz="2000"/>
            </a:lvl7pPr>
            <a:lvl8pPr marL="3200381" indent="0">
              <a:buNone/>
              <a:defRPr sz="2000"/>
            </a:lvl8pPr>
            <a:lvl9pPr marL="3657579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344216" y="7752824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198" indent="0">
              <a:buNone/>
              <a:defRPr sz="1200"/>
            </a:lvl2pPr>
            <a:lvl3pPr marL="914395" indent="0">
              <a:buNone/>
              <a:defRPr sz="1000"/>
            </a:lvl3pPr>
            <a:lvl4pPr marL="1371592" indent="0">
              <a:buNone/>
              <a:defRPr sz="900"/>
            </a:lvl4pPr>
            <a:lvl5pPr marL="1828789" indent="0">
              <a:buNone/>
              <a:defRPr sz="900"/>
            </a:lvl5pPr>
            <a:lvl6pPr marL="2285987" indent="0">
              <a:buNone/>
              <a:defRPr sz="900"/>
            </a:lvl6pPr>
            <a:lvl7pPr marL="2743185" indent="0">
              <a:buNone/>
              <a:defRPr sz="900"/>
            </a:lvl7pPr>
            <a:lvl8pPr marL="3200381" indent="0">
              <a:buNone/>
              <a:defRPr sz="900"/>
            </a:lvl8pPr>
            <a:lvl9pPr marL="3657579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1F33A-D1A7-4032-A33A-946A003D61B0}" type="datetimeFigureOut">
              <a:rPr lang="fr-FR" smtClean="0"/>
              <a:pPr/>
              <a:t>22/03/2024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013F7-1AB4-4242-8326-045A6C90C55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311403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42900" y="9181397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C1F33A-D1A7-4032-A33A-946A003D61B0}" type="datetimeFigureOut">
              <a:rPr lang="fr-FR" smtClean="0"/>
              <a:pPr/>
              <a:t>22/03/2024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343150" y="9181397"/>
            <a:ext cx="21717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4914900" y="9181397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5013F7-1AB4-4242-8326-045A6C90C55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395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98" indent="-342898" algn="l" defTabSz="914395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46" indent="-285748" algn="l" defTabSz="914395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93" indent="-228598" algn="l" defTabSz="914395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91" indent="-228598" algn="l" defTabSz="914395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88" indent="-228598" algn="l" defTabSz="914395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85" indent="-228598" algn="l" defTabSz="914395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83" indent="-228598" algn="l" defTabSz="914395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80" indent="-228598" algn="l" defTabSz="914395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77" indent="-228598" algn="l" defTabSz="914395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39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98" algn="l" defTabSz="91439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95" algn="l" defTabSz="91439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92" algn="l" defTabSz="91439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89" algn="l" defTabSz="91439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87" algn="l" defTabSz="91439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85" algn="l" defTabSz="91439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81" algn="l" defTabSz="91439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79" algn="l" defTabSz="91439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jpe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package" Target="../embeddings/Microsoft_Excel_Worksheet.xlsx"/><Relationship Id="rId3" Type="http://schemas.openxmlformats.org/officeDocument/2006/relationships/image" Target="../media/image3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10" Type="http://schemas.openxmlformats.org/officeDocument/2006/relationships/image" Target="../media/image11.jpeg"/><Relationship Id="rId4" Type="http://schemas.openxmlformats.org/officeDocument/2006/relationships/image" Target="../media/image7.png"/><Relationship Id="rId9" Type="http://schemas.openxmlformats.org/officeDocument/2006/relationships/image" Target="../media/image10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 descr="Une image contenant texte&#10;&#10;Description générée automatiquement">
            <a:extLst>
              <a:ext uri="{FF2B5EF4-FFF2-40B4-BE49-F238E27FC236}">
                <a16:creationId xmlns:a16="http://schemas.microsoft.com/office/drawing/2014/main" id="{86D863F9-9334-436E-9A95-828880D7ABB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936" y="2531013"/>
            <a:ext cx="3226985" cy="5253189"/>
          </a:xfrm>
          <a:prstGeom prst="rect">
            <a:avLst/>
          </a:prstGeom>
        </p:spPr>
      </p:pic>
      <p:pic>
        <p:nvPicPr>
          <p:cNvPr id="17" name="Image 1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0093" y="7912290"/>
            <a:ext cx="420015" cy="454809"/>
          </a:xfrm>
          <a:prstGeom prst="rect">
            <a:avLst/>
          </a:prstGeom>
        </p:spPr>
      </p:pic>
      <p:sp>
        <p:nvSpPr>
          <p:cNvPr id="54" name="ZoneTexte 53"/>
          <p:cNvSpPr txBox="1"/>
          <p:nvPr/>
        </p:nvSpPr>
        <p:spPr>
          <a:xfrm>
            <a:off x="188640" y="8469552"/>
            <a:ext cx="3802920" cy="769441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 anchorCtr="0">
            <a:spAutoFit/>
          </a:bodyPr>
          <a:lstStyle/>
          <a:p>
            <a:pPr algn="just" fontAlgn="base"/>
            <a:r>
              <a:rPr lang="en-US" sz="1100" dirty="0">
                <a:latin typeface="Eurostile" panose="020B0504020202050204"/>
              </a:rPr>
              <a:t>The DD5GM display is the ideal accessory for displaying magazines or brochures in your lobby. Practical, you will be able to display your A4 documents in 5 compartments, with 3 documents per shelf you have a total exhibition space of 15 documents.</a:t>
            </a:r>
            <a:endParaRPr lang="fr-FR" sz="1100" dirty="0">
              <a:latin typeface="Eurostile" panose="020B0504020202050204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9" name="Image 8">
            <a:extLst>
              <a:ext uri="{FF2B5EF4-FFF2-40B4-BE49-F238E27FC236}">
                <a16:creationId xmlns:a16="http://schemas.microsoft.com/office/drawing/2014/main" id="{D4579F02-7F88-8E4A-808E-52FD5D7FBC05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82" y="9367081"/>
            <a:ext cx="6666786" cy="410455"/>
          </a:xfrm>
          <a:prstGeom prst="rect">
            <a:avLst/>
          </a:prstGeom>
        </p:spPr>
      </p:pic>
      <p:cxnSp>
        <p:nvCxnSpPr>
          <p:cNvPr id="15" name="Connecteur droit 14">
            <a:extLst>
              <a:ext uri="{FF2B5EF4-FFF2-40B4-BE49-F238E27FC236}">
                <a16:creationId xmlns:a16="http://schemas.microsoft.com/office/drawing/2014/main" id="{C6BB3C4E-A460-464A-AFF6-77685549670F}"/>
              </a:ext>
            </a:extLst>
          </p:cNvPr>
          <p:cNvCxnSpPr/>
          <p:nvPr/>
        </p:nvCxnSpPr>
        <p:spPr>
          <a:xfrm>
            <a:off x="2132858" y="9617278"/>
            <a:ext cx="3550103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2" name="Image 61">
            <a:extLst>
              <a:ext uri="{FF2B5EF4-FFF2-40B4-BE49-F238E27FC236}">
                <a16:creationId xmlns:a16="http://schemas.microsoft.com/office/drawing/2014/main" id="{849B1E82-DAB6-EF4D-AC92-BA98CBB2187D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45950" y="7988874"/>
            <a:ext cx="418303" cy="389763"/>
          </a:xfrm>
          <a:prstGeom prst="rect">
            <a:avLst/>
          </a:prstGeom>
        </p:spPr>
      </p:pic>
      <p:sp>
        <p:nvSpPr>
          <p:cNvPr id="71" name="ZoneTexte 70"/>
          <p:cNvSpPr txBox="1"/>
          <p:nvPr/>
        </p:nvSpPr>
        <p:spPr>
          <a:xfrm>
            <a:off x="4205916" y="8251923"/>
            <a:ext cx="2491734" cy="1078257"/>
          </a:xfrm>
          <a:prstGeom prst="rect">
            <a:avLst/>
          </a:prstGeom>
          <a:noFill/>
          <a:ln>
            <a:noFill/>
          </a:ln>
        </p:spPr>
        <p:txBody>
          <a:bodyPr wrap="square" lIns="90000" tIns="46800" rIns="90000" bIns="46800" rtlCol="0" anchor="ctr" anchorCtr="0">
            <a:noAutofit/>
          </a:bodyPr>
          <a:lstStyle/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100" dirty="0">
                <a:latin typeface="Eurostile" panose="020B0504020202050204"/>
              </a:rPr>
              <a:t>Thanks to its perfect mobility, you can move this display stand wherever you want without difficulty. Its large capacity allows you to exhibit without limits.</a:t>
            </a:r>
            <a:endParaRPr lang="fr-FR" sz="1100" dirty="0">
              <a:latin typeface="Eurostile" panose="020B0504020202050204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" name="ZoneTexte 30"/>
          <p:cNvSpPr txBox="1"/>
          <p:nvPr/>
        </p:nvSpPr>
        <p:spPr>
          <a:xfrm>
            <a:off x="0" y="454320"/>
            <a:ext cx="6858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b="1" dirty="0">
                <a:latin typeface="Eurostile-Normal" pitchFamily="2" charset="0"/>
              </a:rPr>
              <a:t>DD5GM </a:t>
            </a:r>
            <a:r>
              <a:rPr lang="fr-FR" sz="1300" dirty="0">
                <a:latin typeface="Eurostile" panose="020B0504020202050204"/>
              </a:rPr>
              <a:t>Mobile display large model</a:t>
            </a:r>
          </a:p>
        </p:txBody>
      </p:sp>
      <p:sp>
        <p:nvSpPr>
          <p:cNvPr id="45" name="Rectangle 44"/>
          <p:cNvSpPr/>
          <p:nvPr/>
        </p:nvSpPr>
        <p:spPr>
          <a:xfrm>
            <a:off x="0" y="1124485"/>
            <a:ext cx="6858000" cy="216000"/>
          </a:xfrm>
          <a:prstGeom prst="rect">
            <a:avLst/>
          </a:prstGeom>
          <a:solidFill>
            <a:srgbClr val="F8CBA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300" dirty="0">
                <a:solidFill>
                  <a:schemeClr val="tx1"/>
                </a:solidFill>
                <a:latin typeface="Eurostile-Normal" pitchFamily="2" charset="0"/>
                <a:cs typeface="Calibri" panose="020F0502020204030204" pitchFamily="34" charset="0"/>
              </a:rPr>
              <a:t>Elegant and practical mobile display with 5 shelves</a:t>
            </a:r>
            <a:endParaRPr lang="fr-FR" sz="1100" dirty="0">
              <a:solidFill>
                <a:schemeClr val="tx1"/>
              </a:solidFill>
              <a:latin typeface="Eurostile-Normal" pitchFamily="2" charset="0"/>
              <a:cs typeface="Calibri" panose="020F0502020204030204" pitchFamily="34" charset="0"/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324E3147-7F7B-47B1-AA37-BF999971FDE4}"/>
              </a:ext>
            </a:extLst>
          </p:cNvPr>
          <p:cNvSpPr/>
          <p:nvPr/>
        </p:nvSpPr>
        <p:spPr>
          <a:xfrm>
            <a:off x="5563557" y="2178384"/>
            <a:ext cx="1056918" cy="94557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600" dirty="0">
              <a:noFill/>
              <a:latin typeface="Eurostile" panose="020B0504020202050204"/>
            </a:endParaRPr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B057A8B4-F6AB-4DFC-8381-649FE925621A}"/>
              </a:ext>
            </a:extLst>
          </p:cNvPr>
          <p:cNvSpPr/>
          <p:nvPr/>
        </p:nvSpPr>
        <p:spPr>
          <a:xfrm>
            <a:off x="5568290" y="3650169"/>
            <a:ext cx="1056918" cy="94557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600" dirty="0">
              <a:noFill/>
              <a:latin typeface="Eurostile" panose="020B0504020202050204"/>
            </a:endParaRPr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C66A7B99-5C08-4994-955B-E54371216F06}"/>
              </a:ext>
            </a:extLst>
          </p:cNvPr>
          <p:cNvSpPr/>
          <p:nvPr/>
        </p:nvSpPr>
        <p:spPr>
          <a:xfrm>
            <a:off x="5576679" y="5097016"/>
            <a:ext cx="1056918" cy="94557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600" dirty="0">
              <a:noFill/>
              <a:latin typeface="Eurostile" panose="020B0504020202050204"/>
            </a:endParaRPr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B06EE695-92F3-4102-9CE9-E5CCA2826A79}"/>
              </a:ext>
            </a:extLst>
          </p:cNvPr>
          <p:cNvSpPr/>
          <p:nvPr/>
        </p:nvSpPr>
        <p:spPr>
          <a:xfrm>
            <a:off x="5576679" y="6465168"/>
            <a:ext cx="1056918" cy="94557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600" dirty="0">
              <a:noFill/>
              <a:latin typeface="Eurostile" panose="020B0504020202050204"/>
            </a:endParaRPr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52369E2F-6669-4010-B3E5-ACA3D27E798C}"/>
              </a:ext>
            </a:extLst>
          </p:cNvPr>
          <p:cNvSpPr/>
          <p:nvPr/>
        </p:nvSpPr>
        <p:spPr>
          <a:xfrm>
            <a:off x="2996952" y="2363137"/>
            <a:ext cx="256660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sz="1600" dirty="0">
                <a:latin typeface="Eurostile" panose="020B0504020202050204"/>
              </a:rPr>
              <a:t>Perfect mobility thanks to its 4 casters</a:t>
            </a:r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3188472D-04D7-4584-B8C0-63A9B242E472}"/>
              </a:ext>
            </a:extLst>
          </p:cNvPr>
          <p:cNvSpPr/>
          <p:nvPr/>
        </p:nvSpPr>
        <p:spPr>
          <a:xfrm>
            <a:off x="2716837" y="6393160"/>
            <a:ext cx="284672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sz="1600" dirty="0">
                <a:latin typeface="Eurostile" panose="020B0504020202050204"/>
              </a:rPr>
              <a:t>Quick and easy assembly system </a:t>
            </a:r>
          </a:p>
          <a:p>
            <a:pPr algn="r"/>
            <a:r>
              <a:rPr lang="en-US" sz="1600" dirty="0">
                <a:latin typeface="Eurostile" panose="020B0504020202050204"/>
              </a:rPr>
              <a:t>(Fixing kit supplied)</a:t>
            </a:r>
          </a:p>
          <a:p>
            <a:pPr algn="r"/>
            <a:r>
              <a:rPr lang="en-US" sz="1600" dirty="0">
                <a:latin typeface="Eurostile" panose="020B0504020202050204"/>
              </a:rPr>
              <a:t>Small packaging improvement for </a:t>
            </a:r>
          </a:p>
          <a:p>
            <a:pPr algn="r"/>
            <a:r>
              <a:rPr lang="en-US" sz="1600" dirty="0">
                <a:latin typeface="Eurostile" panose="020B0504020202050204"/>
              </a:rPr>
              <a:t>less CO2 emissions</a:t>
            </a:r>
          </a:p>
          <a:p>
            <a:pPr algn="r"/>
            <a:endParaRPr lang="fr-FR" sz="1600" dirty="0">
              <a:latin typeface="Eurostile" panose="020B0504020202050204"/>
            </a:endParaRPr>
          </a:p>
        </p:txBody>
      </p:sp>
      <p:sp>
        <p:nvSpPr>
          <p:cNvPr id="76" name="Rectangle 75">
            <a:extLst>
              <a:ext uri="{FF2B5EF4-FFF2-40B4-BE49-F238E27FC236}">
                <a16:creationId xmlns:a16="http://schemas.microsoft.com/office/drawing/2014/main" id="{334DEAAE-FDEF-42D9-9ADE-6BB674B8D763}"/>
              </a:ext>
            </a:extLst>
          </p:cNvPr>
          <p:cNvSpPr/>
          <p:nvPr/>
        </p:nvSpPr>
        <p:spPr>
          <a:xfrm>
            <a:off x="980728" y="3689644"/>
            <a:ext cx="4572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r>
              <a:rPr lang="fr-FR" sz="1600" dirty="0">
                <a:latin typeface="Eurostile" panose="020B0504020202050204"/>
              </a:rPr>
              <a:t>5 Shelf for 15 A4 document</a:t>
            </a:r>
          </a:p>
          <a:p>
            <a:pPr algn="r"/>
            <a:r>
              <a:rPr lang="fr-FR" sz="1600" dirty="0">
                <a:latin typeface="Eurostile" panose="020B0504020202050204"/>
              </a:rPr>
              <a:t>(24 x 32 cm)</a:t>
            </a:r>
          </a:p>
          <a:p>
            <a:pPr algn="r"/>
            <a:r>
              <a:rPr lang="fr-FR" sz="1600" dirty="0">
                <a:latin typeface="Eurostile" panose="020B0504020202050204"/>
              </a:rPr>
              <a:t> (</a:t>
            </a:r>
            <a:r>
              <a:rPr lang="fr-FR" sz="1600" dirty="0" err="1">
                <a:latin typeface="Eurostile" panose="020B0504020202050204"/>
              </a:rPr>
              <a:t>Thickness</a:t>
            </a:r>
            <a:r>
              <a:rPr lang="fr-FR" sz="1600" dirty="0">
                <a:latin typeface="Eurostile" panose="020B0504020202050204"/>
              </a:rPr>
              <a:t> 3 cm)</a:t>
            </a:r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9742D587-A980-4FF8-B71F-65F3760F5162}"/>
              </a:ext>
            </a:extLst>
          </p:cNvPr>
          <p:cNvSpPr/>
          <p:nvPr/>
        </p:nvSpPr>
        <p:spPr>
          <a:xfrm>
            <a:off x="3826939" y="5392691"/>
            <a:ext cx="1762301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sz="1600" dirty="0">
                <a:latin typeface="Eurostile" panose="020B0504020202050204"/>
              </a:rPr>
              <a:t>Easy to see contents</a:t>
            </a:r>
          </a:p>
        </p:txBody>
      </p:sp>
      <p:pic>
        <p:nvPicPr>
          <p:cNvPr id="6" name="Image 5" descr="Une image contenant intérieur, noir, lumière&#10;&#10;Description générée automatiquement">
            <a:extLst>
              <a:ext uri="{FF2B5EF4-FFF2-40B4-BE49-F238E27FC236}">
                <a16:creationId xmlns:a16="http://schemas.microsoft.com/office/drawing/2014/main" id="{58E4A949-F168-4905-813B-213668CEE0ED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65945" y="2196401"/>
            <a:ext cx="671629" cy="813648"/>
          </a:xfrm>
          <a:prstGeom prst="rect">
            <a:avLst/>
          </a:prstGeom>
        </p:spPr>
      </p:pic>
      <p:pic>
        <p:nvPicPr>
          <p:cNvPr id="8" name="Image 7">
            <a:extLst>
              <a:ext uri="{FF2B5EF4-FFF2-40B4-BE49-F238E27FC236}">
                <a16:creationId xmlns:a16="http://schemas.microsoft.com/office/drawing/2014/main" id="{9F65B562-904B-492F-AA84-B16830FB9EFF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82961" y="3703202"/>
            <a:ext cx="812071" cy="815680"/>
          </a:xfrm>
          <a:prstGeom prst="rect">
            <a:avLst/>
          </a:prstGeom>
        </p:spPr>
      </p:pic>
      <p:pic>
        <p:nvPicPr>
          <p:cNvPr id="11" name="Image 10">
            <a:extLst>
              <a:ext uri="{FF2B5EF4-FFF2-40B4-BE49-F238E27FC236}">
                <a16:creationId xmlns:a16="http://schemas.microsoft.com/office/drawing/2014/main" id="{E747AC24-B289-4FAE-98AB-CB5355545731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02510" y="6535607"/>
            <a:ext cx="804693" cy="8046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70698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 8">
            <a:extLst>
              <a:ext uri="{FF2B5EF4-FFF2-40B4-BE49-F238E27FC236}">
                <a16:creationId xmlns:a16="http://schemas.microsoft.com/office/drawing/2014/main" id="{D4579F02-7F88-8E4A-808E-52FD5D7FBC0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82" y="9367081"/>
            <a:ext cx="6666786" cy="410455"/>
          </a:xfrm>
          <a:prstGeom prst="rect">
            <a:avLst/>
          </a:prstGeom>
        </p:spPr>
      </p:pic>
      <p:cxnSp>
        <p:nvCxnSpPr>
          <p:cNvPr id="15" name="Connecteur droit 14">
            <a:extLst>
              <a:ext uri="{FF2B5EF4-FFF2-40B4-BE49-F238E27FC236}">
                <a16:creationId xmlns:a16="http://schemas.microsoft.com/office/drawing/2014/main" id="{C6BB3C4E-A460-464A-AFF6-77685549670F}"/>
              </a:ext>
            </a:extLst>
          </p:cNvPr>
          <p:cNvCxnSpPr/>
          <p:nvPr/>
        </p:nvCxnSpPr>
        <p:spPr>
          <a:xfrm>
            <a:off x="2132858" y="9617278"/>
            <a:ext cx="3550103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Image 4">
            <a:extLst>
              <a:ext uri="{FF2B5EF4-FFF2-40B4-BE49-F238E27FC236}">
                <a16:creationId xmlns:a16="http://schemas.microsoft.com/office/drawing/2014/main" id="{43D80220-2BC4-4BA9-871F-7DB167F01B3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61248" y="2792760"/>
            <a:ext cx="940483" cy="940483"/>
          </a:xfrm>
          <a:prstGeom prst="rect">
            <a:avLst/>
          </a:prstGeom>
        </p:spPr>
      </p:pic>
      <p:pic>
        <p:nvPicPr>
          <p:cNvPr id="7" name="Image 6">
            <a:extLst>
              <a:ext uri="{FF2B5EF4-FFF2-40B4-BE49-F238E27FC236}">
                <a16:creationId xmlns:a16="http://schemas.microsoft.com/office/drawing/2014/main" id="{B742984D-3120-4543-B51D-79FA489D58EB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7305" y="5020629"/>
            <a:ext cx="940483" cy="940483"/>
          </a:xfrm>
          <a:prstGeom prst="rect">
            <a:avLst/>
          </a:prstGeom>
        </p:spPr>
      </p:pic>
      <p:pic>
        <p:nvPicPr>
          <p:cNvPr id="19" name="Image 18">
            <a:extLst>
              <a:ext uri="{FF2B5EF4-FFF2-40B4-BE49-F238E27FC236}">
                <a16:creationId xmlns:a16="http://schemas.microsoft.com/office/drawing/2014/main" id="{BCE60123-1B47-4D17-B326-067556ECA6CA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82469" y="3893113"/>
            <a:ext cx="944663" cy="944663"/>
          </a:xfrm>
          <a:prstGeom prst="rect">
            <a:avLst/>
          </a:prstGeom>
        </p:spPr>
      </p:pic>
      <p:pic>
        <p:nvPicPr>
          <p:cNvPr id="21" name="Image 20">
            <a:extLst>
              <a:ext uri="{FF2B5EF4-FFF2-40B4-BE49-F238E27FC236}">
                <a16:creationId xmlns:a16="http://schemas.microsoft.com/office/drawing/2014/main" id="{C0A99534-C313-4230-846C-7A4C4848AB1B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61249" y="1700773"/>
            <a:ext cx="940483" cy="944663"/>
          </a:xfrm>
          <a:prstGeom prst="rect">
            <a:avLst/>
          </a:prstGeom>
        </p:spPr>
      </p:pic>
      <p:graphicFrame>
        <p:nvGraphicFramePr>
          <p:cNvPr id="2" name="Objet 1">
            <a:extLst>
              <a:ext uri="{FF2B5EF4-FFF2-40B4-BE49-F238E27FC236}">
                <a16:creationId xmlns:a16="http://schemas.microsoft.com/office/drawing/2014/main" id="{43AFF043-5F1F-45AA-A2FC-0309E29A12A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2834545"/>
              </p:ext>
            </p:extLst>
          </p:nvPr>
        </p:nvGraphicFramePr>
        <p:xfrm>
          <a:off x="230188" y="1743075"/>
          <a:ext cx="5214937" cy="4752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8" imgW="4467104" imgH="4752839" progId="Excel.Sheet.12">
                  <p:embed/>
                </p:oleObj>
              </mc:Choice>
              <mc:Fallback>
                <p:oleObj name="Worksheet" r:id="rId8" imgW="4467104" imgH="4752839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230188" y="1743075"/>
                        <a:ext cx="5214937" cy="47529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ZoneTexte 11">
            <a:extLst>
              <a:ext uri="{FF2B5EF4-FFF2-40B4-BE49-F238E27FC236}">
                <a16:creationId xmlns:a16="http://schemas.microsoft.com/office/drawing/2014/main" id="{BD450F80-6520-49D1-BDFC-5D407F3845A4}"/>
              </a:ext>
            </a:extLst>
          </p:cNvPr>
          <p:cNvSpPr txBox="1"/>
          <p:nvPr/>
        </p:nvSpPr>
        <p:spPr>
          <a:xfrm>
            <a:off x="0" y="454320"/>
            <a:ext cx="6858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b="1" dirty="0">
                <a:latin typeface="Eurostile-Normal" pitchFamily="2" charset="0"/>
              </a:rPr>
              <a:t>DD5GM </a:t>
            </a:r>
            <a:r>
              <a:rPr lang="fr-FR" sz="1300" dirty="0">
                <a:latin typeface="Eurostile" panose="020B0504020202050204"/>
              </a:rPr>
              <a:t>Mobile display large model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63C2DCFE-3737-4B0D-858A-FC0398FF4FC8}"/>
              </a:ext>
            </a:extLst>
          </p:cNvPr>
          <p:cNvSpPr/>
          <p:nvPr/>
        </p:nvSpPr>
        <p:spPr>
          <a:xfrm>
            <a:off x="0" y="1124485"/>
            <a:ext cx="6858000" cy="216000"/>
          </a:xfrm>
          <a:prstGeom prst="rect">
            <a:avLst/>
          </a:prstGeom>
          <a:solidFill>
            <a:srgbClr val="F8CBA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300" dirty="0">
                <a:solidFill>
                  <a:schemeClr val="tx1"/>
                </a:solidFill>
                <a:latin typeface="Eurostile-Normal" pitchFamily="2" charset="0"/>
                <a:cs typeface="Calibri" panose="020F0502020204030204" pitchFamily="34" charset="0"/>
              </a:rPr>
              <a:t>Elegant and practical mobile display with 5 shelves</a:t>
            </a:r>
            <a:endParaRPr lang="fr-FR" sz="1100" dirty="0">
              <a:solidFill>
                <a:schemeClr val="tx1"/>
              </a:solidFill>
              <a:latin typeface="Eurostile-Normal" pitchFamily="2" charset="0"/>
              <a:cs typeface="Calibri" panose="020F0502020204030204" pitchFamily="34" charset="0"/>
            </a:endParaRPr>
          </a:p>
        </p:txBody>
      </p:sp>
      <p:pic>
        <p:nvPicPr>
          <p:cNvPr id="18" name="Image 17">
            <a:extLst>
              <a:ext uri="{FF2B5EF4-FFF2-40B4-BE49-F238E27FC236}">
                <a16:creationId xmlns:a16="http://schemas.microsoft.com/office/drawing/2014/main" id="{180CE2B3-B687-4894-9590-DCFEAFC86AC7}"/>
              </a:ext>
            </a:extLst>
          </p:cNvPr>
          <p:cNvPicPr>
            <a:picLocks noChangeAspect="1"/>
          </p:cNvPicPr>
          <p:nvPr/>
        </p:nvPicPr>
        <p:blipFill rotWithShape="1"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688" t="16461" r="23163" b="14355"/>
          <a:stretch/>
        </p:blipFill>
        <p:spPr>
          <a:xfrm>
            <a:off x="2478341" y="6687381"/>
            <a:ext cx="1859268" cy="27494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812116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21873</TotalTime>
  <Words>148</Words>
  <Application>Microsoft Office PowerPoint</Application>
  <PresentationFormat>Format A4 (210 x 297 mm)</PresentationFormat>
  <Paragraphs>17</Paragraphs>
  <Slides>2</Slides>
  <Notes>2</Notes>
  <HiddenSlides>0</HiddenSlides>
  <MMClips>0</MMClips>
  <ScaleCrop>false</ScaleCrop>
  <HeadingPairs>
    <vt:vector size="8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Serveurs OLE incorporés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8" baseType="lpstr">
      <vt:lpstr>Arial</vt:lpstr>
      <vt:lpstr>Calibri</vt:lpstr>
      <vt:lpstr>Eurostile</vt:lpstr>
      <vt:lpstr>Eurostile-Normal</vt:lpstr>
      <vt:lpstr>Thème Office</vt:lpstr>
      <vt:lpstr>Worksheet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mathieu rousset</dc:creator>
  <cp:lastModifiedBy>Iléna</cp:lastModifiedBy>
  <cp:revision>325</cp:revision>
  <cp:lastPrinted>2019-09-06T09:02:50Z</cp:lastPrinted>
  <dcterms:created xsi:type="dcterms:W3CDTF">2019-04-04T07:55:02Z</dcterms:created>
  <dcterms:modified xsi:type="dcterms:W3CDTF">2024-03-22T14:47:02Z</dcterms:modified>
</cp:coreProperties>
</file>