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3" r:id="rId3"/>
  </p:sldIdLst>
  <p:sldSz cx="6858000" cy="9906000" type="A4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66CC"/>
    <a:srgbClr val="FF66FF"/>
    <a:srgbClr val="FF6DC4"/>
    <a:srgbClr val="B3A2C7"/>
    <a:srgbClr val="72F4C9"/>
    <a:srgbClr val="5BC9AF"/>
    <a:srgbClr val="35EFB1"/>
    <a:srgbClr val="3521AF"/>
    <a:srgbClr val="0FC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5" autoAdjust="0"/>
    <p:restoredTop sz="86461"/>
  </p:normalViewPr>
  <p:slideViewPr>
    <p:cSldViewPr>
      <p:cViewPr varScale="1">
        <p:scale>
          <a:sx n="77" d="100"/>
          <a:sy n="77" d="100"/>
        </p:scale>
        <p:origin x="162" y="9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412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571" cy="495039"/>
          </a:xfrm>
          <a:prstGeom prst="rect">
            <a:avLst/>
          </a:prstGeom>
        </p:spPr>
        <p:txBody>
          <a:bodyPr vert="horz" lIns="90007" tIns="45003" rIns="90007" bIns="4500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635" y="0"/>
            <a:ext cx="2918571" cy="495039"/>
          </a:xfrm>
          <a:prstGeom prst="rect">
            <a:avLst/>
          </a:prstGeom>
        </p:spPr>
        <p:txBody>
          <a:bodyPr vert="horz" lIns="90007" tIns="45003" rIns="90007" bIns="45003" rtlCol="0"/>
          <a:lstStyle>
            <a:lvl1pPr algn="r">
              <a:defRPr sz="1100"/>
            </a:lvl1pPr>
          </a:lstStyle>
          <a:p>
            <a:fld id="{60C14DC2-CF61-4598-BBB7-FF94040C0E23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505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07" tIns="45003" rIns="90007" bIns="45003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355" y="4748301"/>
            <a:ext cx="5388610" cy="3885115"/>
          </a:xfrm>
          <a:prstGeom prst="rect">
            <a:avLst/>
          </a:prstGeom>
        </p:spPr>
        <p:txBody>
          <a:bodyPr vert="horz" lIns="90007" tIns="45003" rIns="90007" bIns="45003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74"/>
            <a:ext cx="2918571" cy="495039"/>
          </a:xfrm>
          <a:prstGeom prst="rect">
            <a:avLst/>
          </a:prstGeom>
        </p:spPr>
        <p:txBody>
          <a:bodyPr vert="horz" lIns="90007" tIns="45003" rIns="90007" bIns="4500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635" y="9371274"/>
            <a:ext cx="2918571" cy="495039"/>
          </a:xfrm>
          <a:prstGeom prst="rect">
            <a:avLst/>
          </a:prstGeom>
        </p:spPr>
        <p:txBody>
          <a:bodyPr vert="horz" lIns="90007" tIns="45003" rIns="90007" bIns="45003" rtlCol="0" anchor="b"/>
          <a:lstStyle>
            <a:lvl1pPr algn="r">
              <a:defRPr sz="1100"/>
            </a:lvl1pPr>
          </a:lstStyle>
          <a:p>
            <a:fld id="{F012A92B-FAB7-4178-A58C-845BE24261F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8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5050" cy="33305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2A92B-FAB7-4178-A58C-845BE24261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5050" cy="33305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2A92B-FAB7-4178-A58C-845BE24261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8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F33A-D1A7-4032-A33A-946A003D61B0}" type="datetimeFigureOut">
              <a:rPr lang="fr-FR" smtClean="0"/>
              <a:pPr/>
              <a:t>17/09/2021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13F7-1AB4-4242-8326-045A6C90C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F33A-D1A7-4032-A33A-946A003D61B0}" type="datetimeFigureOut">
              <a:rPr lang="fr-FR" smtClean="0"/>
              <a:pPr/>
              <a:t>17/09/2021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13F7-1AB4-4242-8326-045A6C90C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8"/>
            <a:ext cx="1157288" cy="112680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8"/>
            <a:ext cx="3357563" cy="112680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F33A-D1A7-4032-A33A-946A003D61B0}" type="datetimeFigureOut">
              <a:rPr lang="fr-FR" smtClean="0"/>
              <a:pPr/>
              <a:t>17/09/2021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13F7-1AB4-4242-8326-045A6C90C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F33A-D1A7-4032-A33A-946A003D61B0}" type="datetimeFigureOut">
              <a:rPr lang="fr-FR" smtClean="0"/>
              <a:pPr/>
              <a:t>17/09/2021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13F7-1AB4-4242-8326-045A6C90C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F33A-D1A7-4032-A33A-946A003D61B0}" type="datetimeFigureOut">
              <a:rPr lang="fr-FR" smtClean="0"/>
              <a:pPr/>
              <a:t>17/09/2021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13F7-1AB4-4242-8326-045A6C90C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8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3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F33A-D1A7-4032-A33A-946A003D61B0}" type="datetimeFigureOut">
              <a:rPr lang="fr-FR" smtClean="0"/>
              <a:pPr/>
              <a:t>17/09/2021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13F7-1AB4-4242-8326-045A6C90C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2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F33A-D1A7-4032-A33A-946A003D61B0}" type="datetimeFigureOut">
              <a:rPr lang="fr-FR" smtClean="0"/>
              <a:pPr/>
              <a:t>17/09/2021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13F7-1AB4-4242-8326-045A6C90C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F33A-D1A7-4032-A33A-946A003D61B0}" type="datetimeFigureOut">
              <a:rPr lang="fr-FR" smtClean="0"/>
              <a:pPr/>
              <a:t>17/09/2021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13F7-1AB4-4242-8326-045A6C90C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F33A-D1A7-4032-A33A-946A003D61B0}" type="datetimeFigureOut">
              <a:rPr lang="fr-FR" smtClean="0"/>
              <a:pPr/>
              <a:t>17/09/2021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13F7-1AB4-4242-8326-045A6C90C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90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3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F33A-D1A7-4032-A33A-946A003D61B0}" type="datetimeFigureOut">
              <a:rPr lang="fr-FR" smtClean="0"/>
              <a:pPr/>
              <a:t>17/09/2021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13F7-1AB4-4242-8326-045A6C90C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F33A-D1A7-4032-A33A-946A003D61B0}" type="datetimeFigureOut">
              <a:rPr lang="fr-FR" smtClean="0"/>
              <a:pPr/>
              <a:t>17/09/2021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13F7-1AB4-4242-8326-045A6C90C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1F33A-D1A7-4032-A33A-946A003D61B0}" type="datetimeFigureOut">
              <a:rPr lang="fr-FR" smtClean="0"/>
              <a:pPr/>
              <a:t>17/09/2021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013F7-1AB4-4242-8326-045A6C90C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defTabSz="9143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package" Target="../embeddings/Microsoft_Excel_Worksheet.xlsx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 59" descr="Une image contenant moniteur, intérieur, boîtier, chaise&#10;&#10;Description générée automatiquement">
            <a:extLst>
              <a:ext uri="{FF2B5EF4-FFF2-40B4-BE49-F238E27FC236}">
                <a16:creationId xmlns:a16="http://schemas.microsoft.com/office/drawing/2014/main" id="{6FCE35DB-D060-483E-BB9B-2F418F286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42"/>
          <a:stretch/>
        </p:blipFill>
        <p:spPr>
          <a:xfrm>
            <a:off x="5442257" y="3664617"/>
            <a:ext cx="1121392" cy="669388"/>
          </a:xfrm>
          <a:prstGeom prst="rect">
            <a:avLst/>
          </a:prstGeom>
        </p:spPr>
      </p:pic>
      <p:pic>
        <p:nvPicPr>
          <p:cNvPr id="59" name="Image 58" descr="Une image contenant moniteur, intérieur, boîtier, chaise&#10;&#10;Description générée automatiquement">
            <a:extLst>
              <a:ext uri="{FF2B5EF4-FFF2-40B4-BE49-F238E27FC236}">
                <a16:creationId xmlns:a16="http://schemas.microsoft.com/office/drawing/2014/main" id="{CA2AAC3F-5C0D-41D1-8DD1-40374000D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42" y="2624740"/>
            <a:ext cx="3730368" cy="45670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4579F02-7F88-8E4A-808E-52FD5D7FB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2" y="9367081"/>
            <a:ext cx="6666786" cy="410455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6BB3C4E-A460-464A-AFF6-77685549670F}"/>
              </a:ext>
            </a:extLst>
          </p:cNvPr>
          <p:cNvCxnSpPr/>
          <p:nvPr/>
        </p:nvCxnSpPr>
        <p:spPr>
          <a:xfrm>
            <a:off x="2132858" y="9617278"/>
            <a:ext cx="355010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197B8-8DB9-42DA-83B5-145D8565FB72}"/>
              </a:ext>
            </a:extLst>
          </p:cNvPr>
          <p:cNvSpPr/>
          <p:nvPr/>
        </p:nvSpPr>
        <p:spPr>
          <a:xfrm>
            <a:off x="3429001" y="3538351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Eurostile" panose="020B0504020202050204"/>
              </a:rPr>
              <a:t>Space-saving thanks to its elliptical shape.</a:t>
            </a:r>
            <a:endParaRPr lang="fr-FR" sz="1600" dirty="0">
              <a:latin typeface="Eurostile" panose="020B050402020205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8F1763-B7BD-4626-BBFD-91B314D0091D}"/>
              </a:ext>
            </a:extLst>
          </p:cNvPr>
          <p:cNvSpPr/>
          <p:nvPr/>
        </p:nvSpPr>
        <p:spPr>
          <a:xfrm>
            <a:off x="2132858" y="1947273"/>
            <a:ext cx="32656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Eurostile" panose="020B0504020202050204"/>
              </a:rPr>
              <a:t>Large 18 </a:t>
            </a:r>
            <a:r>
              <a:rPr lang="en-US" sz="1600" dirty="0" err="1">
                <a:latin typeface="Eurostile" panose="020B0504020202050204"/>
              </a:rPr>
              <a:t>litre</a:t>
            </a:r>
            <a:r>
              <a:rPr lang="en-US" sz="1600" dirty="0">
                <a:latin typeface="Eurostile" panose="020B0504020202050204"/>
              </a:rPr>
              <a:t> capacity and 20 </a:t>
            </a:r>
            <a:r>
              <a:rPr lang="en-US" sz="1600" dirty="0" err="1">
                <a:latin typeface="Eurostile" panose="020B0504020202050204"/>
              </a:rPr>
              <a:t>litre</a:t>
            </a:r>
            <a:r>
              <a:rPr lang="en-US" sz="1600" dirty="0">
                <a:latin typeface="Eurostile" panose="020B0504020202050204"/>
              </a:rPr>
              <a:t> bin liners.</a:t>
            </a:r>
            <a:endParaRPr lang="fr-FR" sz="1600" dirty="0">
              <a:latin typeface="Eurostile" panose="020B050402020205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73B14B-785B-469B-9DB2-98BAFDAC0846}"/>
              </a:ext>
            </a:extLst>
          </p:cNvPr>
          <p:cNvSpPr/>
          <p:nvPr/>
        </p:nvSpPr>
        <p:spPr>
          <a:xfrm>
            <a:off x="5386961" y="1640632"/>
            <a:ext cx="1210295" cy="109767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9AD54C-E2B0-414B-B41B-C4DBE53E48CC}"/>
              </a:ext>
            </a:extLst>
          </p:cNvPr>
          <p:cNvSpPr/>
          <p:nvPr/>
        </p:nvSpPr>
        <p:spPr>
          <a:xfrm>
            <a:off x="5384025" y="3290968"/>
            <a:ext cx="1210295" cy="108596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11AEBD2-351B-4961-A95D-C56E6B3A7A0C}"/>
              </a:ext>
            </a:extLst>
          </p:cNvPr>
          <p:cNvSpPr/>
          <p:nvPr/>
        </p:nvSpPr>
        <p:spPr>
          <a:xfrm>
            <a:off x="5386960" y="4934857"/>
            <a:ext cx="1210295" cy="117668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F494D-AC64-4359-B39C-DF7A340CB99C}"/>
              </a:ext>
            </a:extLst>
          </p:cNvPr>
          <p:cNvSpPr/>
          <p:nvPr/>
        </p:nvSpPr>
        <p:spPr>
          <a:xfrm>
            <a:off x="1772816" y="6994978"/>
            <a:ext cx="3619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Eurostile" panose="020B0504020202050204"/>
              </a:rPr>
              <a:t>Belongs to a complete range of</a:t>
            </a:r>
          </a:p>
          <a:p>
            <a:pPr algn="r"/>
            <a:r>
              <a:rPr lang="en-US" sz="1600" dirty="0">
                <a:latin typeface="Eurostile" panose="020B0504020202050204"/>
              </a:rPr>
              <a:t>20 Mesh metal accessories</a:t>
            </a:r>
            <a:endParaRPr lang="fr-FR" sz="1600" dirty="0">
              <a:latin typeface="Eurostile" panose="020B050402020205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B9E5A0-6348-4345-8BCF-C789930D67F7}"/>
              </a:ext>
            </a:extLst>
          </p:cNvPr>
          <p:cNvSpPr/>
          <p:nvPr/>
        </p:nvSpPr>
        <p:spPr>
          <a:xfrm>
            <a:off x="3573016" y="5233289"/>
            <a:ext cx="1802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Eurostile" panose="020B0504020202050204"/>
              </a:rPr>
              <a:t>Easy to clean thanks to its wired structure</a:t>
            </a:r>
            <a:endParaRPr lang="fr-FR" sz="1600" dirty="0">
              <a:latin typeface="Eurostile" panose="020B050402020205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AF5865-22B5-468F-B2F9-D05358C8D6CB}"/>
              </a:ext>
            </a:extLst>
          </p:cNvPr>
          <p:cNvSpPr/>
          <p:nvPr/>
        </p:nvSpPr>
        <p:spPr>
          <a:xfrm>
            <a:off x="5380552" y="6692974"/>
            <a:ext cx="1210295" cy="115157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 descr="Une image contenant texte, montre&#10;&#10;Description générée automatiquement">
            <a:extLst>
              <a:ext uri="{FF2B5EF4-FFF2-40B4-BE49-F238E27FC236}">
                <a16:creationId xmlns:a16="http://schemas.microsoft.com/office/drawing/2014/main" id="{E197B77F-A4D8-47F4-87F9-C1954215E9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31" y="5077904"/>
            <a:ext cx="867936" cy="864096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4896CA02-CCA3-4C8B-815F-E547B0256D6B}"/>
              </a:ext>
            </a:extLst>
          </p:cNvPr>
          <p:cNvSpPr txBox="1"/>
          <p:nvPr/>
        </p:nvSpPr>
        <p:spPr>
          <a:xfrm>
            <a:off x="351956" y="8671483"/>
            <a:ext cx="305601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just" fontAlgn="base"/>
            <a:r>
              <a:rPr lang="en-US" sz="1000" dirty="0">
                <a:latin typeface="Eurostile" panose="020B0504020202050204"/>
                <a:cs typeface="Calibri" panose="020F0502020204030204" pitchFamily="34" charset="0"/>
              </a:rPr>
              <a:t>Boost your office with this metal Mesh wastepaper basket. Elegant and sturdy, it can easily be placed under your desk. Available in several </a:t>
            </a:r>
            <a:r>
              <a:rPr lang="en-US" sz="1000" dirty="0" err="1">
                <a:latin typeface="Eurostile" panose="020B0504020202050204"/>
                <a:cs typeface="Calibri" panose="020F0502020204030204" pitchFamily="34" charset="0"/>
              </a:rPr>
              <a:t>colours</a:t>
            </a:r>
            <a:r>
              <a:rPr lang="en-US" sz="1000" dirty="0">
                <a:latin typeface="Eurostile" panose="020B0504020202050204"/>
                <a:cs typeface="Calibri" panose="020F0502020204030204" pitchFamily="34" charset="0"/>
              </a:rPr>
              <a:t>, there is sure to be a wastepaper basket to suit your taste.</a:t>
            </a:r>
            <a:endParaRPr lang="fr-FR" sz="1000" dirty="0">
              <a:latin typeface="Eurostile" panose="020B0504020202050204"/>
              <a:cs typeface="Calibri" panose="020F0502020204030204" pitchFamily="34" charset="0"/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33610C6D-6E0A-4580-841B-94A93BA25C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88" y="8117737"/>
            <a:ext cx="418303" cy="38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D7900D86-D631-42BB-9DE2-A30914C08B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2155" y="8031441"/>
            <a:ext cx="598106" cy="685103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BD9C3970-C271-4906-816C-4538F29B7745}"/>
              </a:ext>
            </a:extLst>
          </p:cNvPr>
          <p:cNvSpPr txBox="1"/>
          <p:nvPr/>
        </p:nvSpPr>
        <p:spPr>
          <a:xfrm>
            <a:off x="3697830" y="8671483"/>
            <a:ext cx="280821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just" fontAlgn="base"/>
            <a:r>
              <a:rPr lang="en-US" sz="1000" dirty="0">
                <a:latin typeface="Eurostile" panose="020B0504020202050204"/>
                <a:ea typeface="Calibri" panose="020F0502020204030204" pitchFamily="34" charset="0"/>
                <a:cs typeface="Calibri" panose="020F0502020204030204" pitchFamily="34" charset="0"/>
              </a:rPr>
              <a:t>Plus, benefit from a complete range of desk accessories to </a:t>
            </a:r>
            <a:r>
              <a:rPr lang="en-US" sz="1000" dirty="0" err="1">
                <a:latin typeface="Eurostile" panose="020B0504020202050204"/>
                <a:ea typeface="Calibri" panose="020F0502020204030204" pitchFamily="34" charset="0"/>
                <a:cs typeface="Calibri" panose="020F0502020204030204" pitchFamily="34" charset="0"/>
              </a:rPr>
              <a:t>harmonise</a:t>
            </a:r>
            <a:r>
              <a:rPr lang="en-US" sz="1000" dirty="0">
                <a:latin typeface="Eurostile" panose="020B0504020202050204"/>
                <a:ea typeface="Calibri" panose="020F0502020204030204" pitchFamily="34" charset="0"/>
                <a:cs typeface="Calibri" panose="020F0502020204030204" pitchFamily="34" charset="0"/>
              </a:rPr>
              <a:t> your workstation.</a:t>
            </a:r>
            <a:endParaRPr lang="fr-FR" sz="1000" dirty="0">
              <a:latin typeface="Eurostile" panose="020B050402020205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25BB1ED-5284-4D00-83A5-E7D1A66577A4}"/>
              </a:ext>
            </a:extLst>
          </p:cNvPr>
          <p:cNvSpPr txBox="1"/>
          <p:nvPr/>
        </p:nvSpPr>
        <p:spPr>
          <a:xfrm>
            <a:off x="0" y="45432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Eurostile-Normal" pitchFamily="2" charset="0"/>
              </a:rPr>
              <a:t>MESHCORB N </a:t>
            </a:r>
            <a:r>
              <a:rPr lang="fr-FR" dirty="0" err="1">
                <a:solidFill>
                  <a:schemeClr val="tx1"/>
                </a:solidFill>
                <a:latin typeface="Eurostile-Normal" pitchFamily="2" charset="0"/>
                <a:cs typeface="Calibri" panose="020F0502020204030204" pitchFamily="34" charset="0"/>
              </a:rPr>
              <a:t>Metal</a:t>
            </a:r>
            <a:r>
              <a:rPr lang="fr-FR" dirty="0">
                <a:solidFill>
                  <a:schemeClr val="tx1"/>
                </a:solidFill>
                <a:latin typeface="Eurostile-Normal" pitchFamily="2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Eurostile-Normal" pitchFamily="2" charset="0"/>
                <a:cs typeface="Calibri" panose="020F0502020204030204" pitchFamily="34" charset="0"/>
              </a:rPr>
              <a:t>wastepaper</a:t>
            </a:r>
            <a:r>
              <a:rPr lang="fr-FR" dirty="0">
                <a:solidFill>
                  <a:schemeClr val="tx1"/>
                </a:solidFill>
                <a:latin typeface="Eurostile-Normal" pitchFamily="2" charset="0"/>
                <a:cs typeface="Calibri" panose="020F0502020204030204" pitchFamily="34" charset="0"/>
              </a:rPr>
              <a:t> basket - 18 L - 20 L bag</a:t>
            </a:r>
            <a:endParaRPr lang="fr-FR" sz="1100" dirty="0">
              <a:latin typeface="Eurostile-Normal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F87382-FE88-494C-AECC-D58473E61492}"/>
              </a:ext>
            </a:extLst>
          </p:cNvPr>
          <p:cNvSpPr/>
          <p:nvPr/>
        </p:nvSpPr>
        <p:spPr>
          <a:xfrm>
            <a:off x="0" y="1124485"/>
            <a:ext cx="6858000" cy="216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Eurostile-Normal" pitchFamily="2" charset="0"/>
                <a:cs typeface="Calibri" panose="020F0502020204030204" pitchFamily="34" charset="0"/>
              </a:rPr>
              <a:t>Boost your office with this metal Mesh wastepaper basket.</a:t>
            </a:r>
            <a:endParaRPr lang="fr-FR" sz="1100" dirty="0">
              <a:solidFill>
                <a:schemeClr val="tx1"/>
              </a:solidFill>
              <a:latin typeface="Eurostile-Normal" pitchFamily="2" charset="0"/>
              <a:cs typeface="Calibri" panose="020F0502020204030204" pitchFamily="34" charset="0"/>
            </a:endParaRP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371BBE1-EBED-4418-BC0F-E15DBC101E31}"/>
              </a:ext>
            </a:extLst>
          </p:cNvPr>
          <p:cNvGrpSpPr/>
          <p:nvPr/>
        </p:nvGrpSpPr>
        <p:grpSpPr>
          <a:xfrm>
            <a:off x="5560335" y="1760644"/>
            <a:ext cx="867936" cy="864096"/>
            <a:chOff x="5517233" y="1823301"/>
            <a:chExt cx="867936" cy="864096"/>
          </a:xfrm>
        </p:grpSpPr>
        <p:pic>
          <p:nvPicPr>
            <p:cNvPr id="51" name="Picture 2" descr="Sac Poubelle Banque d&amp;#39;images et photos libres de droit - iStock">
              <a:extLst>
                <a:ext uri="{FF2B5EF4-FFF2-40B4-BE49-F238E27FC236}">
                  <a16:creationId xmlns:a16="http://schemas.microsoft.com/office/drawing/2014/main" id="{0CE51EE5-06D1-4407-BCAD-BF4243DEA9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66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91" t="9801" r="18322" b="10562"/>
            <a:stretch/>
          </p:blipFill>
          <p:spPr bwMode="auto">
            <a:xfrm>
              <a:off x="5671428" y="1883411"/>
              <a:ext cx="561809" cy="704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DFFF8884-47E8-4B2A-8A04-6E253D2F79AE}"/>
                </a:ext>
              </a:extLst>
            </p:cNvPr>
            <p:cNvSpPr txBox="1"/>
            <p:nvPr/>
          </p:nvSpPr>
          <p:spPr>
            <a:xfrm>
              <a:off x="5710782" y="2109129"/>
              <a:ext cx="538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>
                  <a:solidFill>
                    <a:schemeClr val="bg1"/>
                  </a:solidFill>
                </a:rPr>
                <a:t>20 L</a:t>
              </a: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0C6540A2-480E-49FA-B07B-622CC363861A}"/>
                </a:ext>
              </a:extLst>
            </p:cNvPr>
            <p:cNvSpPr/>
            <p:nvPr/>
          </p:nvSpPr>
          <p:spPr>
            <a:xfrm>
              <a:off x="5517233" y="1823301"/>
              <a:ext cx="867936" cy="864096"/>
            </a:xfrm>
            <a:prstGeom prst="ellipse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6" name="Ellipse 55">
            <a:extLst>
              <a:ext uri="{FF2B5EF4-FFF2-40B4-BE49-F238E27FC236}">
                <a16:creationId xmlns:a16="http://schemas.microsoft.com/office/drawing/2014/main" id="{10740E63-4FC4-4346-B7FE-8800A1A5BCEE}"/>
              </a:ext>
            </a:extLst>
          </p:cNvPr>
          <p:cNvSpPr/>
          <p:nvPr/>
        </p:nvSpPr>
        <p:spPr>
          <a:xfrm rot="20653819">
            <a:off x="5523005" y="3636822"/>
            <a:ext cx="852600" cy="2700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80AC1982-16ED-4C91-B8BF-A36B7C662435}"/>
              </a:ext>
            </a:extLst>
          </p:cNvPr>
          <p:cNvCxnSpPr>
            <a:stCxn id="56" idx="0"/>
          </p:cNvCxnSpPr>
          <p:nvPr/>
        </p:nvCxnSpPr>
        <p:spPr>
          <a:xfrm flipV="1">
            <a:off x="5912610" y="3596821"/>
            <a:ext cx="180686" cy="45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1451CD2-8E52-4F4E-821F-638FDA888D81}"/>
              </a:ext>
            </a:extLst>
          </p:cNvPr>
          <p:cNvCxnSpPr>
            <a:cxnSpLocks/>
          </p:cNvCxnSpPr>
          <p:nvPr/>
        </p:nvCxnSpPr>
        <p:spPr>
          <a:xfrm flipH="1">
            <a:off x="5733256" y="3910333"/>
            <a:ext cx="216024" cy="37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Image 42">
            <a:extLst>
              <a:ext uri="{FF2B5EF4-FFF2-40B4-BE49-F238E27FC236}">
                <a16:creationId xmlns:a16="http://schemas.microsoft.com/office/drawing/2014/main" id="{50DE2321-C8E8-4901-826A-D2DAD0E72B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10" y="6816910"/>
            <a:ext cx="321924" cy="400110"/>
          </a:xfrm>
          <a:prstGeom prst="rect">
            <a:avLst/>
          </a:prstGeom>
        </p:spPr>
      </p:pic>
      <p:pic>
        <p:nvPicPr>
          <p:cNvPr id="45" name="Image 44" descr="Une image contenant ustensiles de cuisine, boîtier, charrette à bras, accessoire&#10;&#10;Description générée automatiquement">
            <a:extLst>
              <a:ext uri="{FF2B5EF4-FFF2-40B4-BE49-F238E27FC236}">
                <a16:creationId xmlns:a16="http://schemas.microsoft.com/office/drawing/2014/main" id="{7B860982-35C4-4739-9665-7501C71358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71" y="7297786"/>
            <a:ext cx="748919" cy="512177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7387F8E8-AA87-4FE8-9D7D-BBE283B2F5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61" y="6726990"/>
            <a:ext cx="566825" cy="74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6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4579F02-7F88-8E4A-808E-52FD5D7FB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2" y="9367081"/>
            <a:ext cx="6666786" cy="410455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6BB3C4E-A460-464A-AFF6-77685549670F}"/>
              </a:ext>
            </a:extLst>
          </p:cNvPr>
          <p:cNvCxnSpPr/>
          <p:nvPr/>
        </p:nvCxnSpPr>
        <p:spPr>
          <a:xfrm>
            <a:off x="2132858" y="9617278"/>
            <a:ext cx="355010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FB9BFC4A-B9DB-469F-8F05-BFCB15195E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24" y="6335797"/>
            <a:ext cx="867936" cy="864096"/>
          </a:xfrm>
          <a:prstGeom prst="rect">
            <a:avLst/>
          </a:prstGeom>
        </p:spPr>
      </p:pic>
      <p:pic>
        <p:nvPicPr>
          <p:cNvPr id="10" name="Image 9" descr="Une image contenant texte, montre&#10;&#10;Description générée automatiquement">
            <a:extLst>
              <a:ext uri="{FF2B5EF4-FFF2-40B4-BE49-F238E27FC236}">
                <a16:creationId xmlns:a16="http://schemas.microsoft.com/office/drawing/2014/main" id="{F2FA67E1-8CBA-4EAC-A9F6-38CD3AC782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96" y="4088904"/>
            <a:ext cx="867936" cy="8640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ED9429B-EBE7-417D-92EF-883F728845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24" y="5210430"/>
            <a:ext cx="867936" cy="867936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144730-FCE2-4E12-85B4-F5535C4FF973}"/>
              </a:ext>
            </a:extLst>
          </p:cNvPr>
          <p:cNvGrpSpPr/>
          <p:nvPr/>
        </p:nvGrpSpPr>
        <p:grpSpPr>
          <a:xfrm>
            <a:off x="5775796" y="1884870"/>
            <a:ext cx="867936" cy="864096"/>
            <a:chOff x="5517233" y="1823301"/>
            <a:chExt cx="867936" cy="864096"/>
          </a:xfrm>
        </p:grpSpPr>
        <p:pic>
          <p:nvPicPr>
            <p:cNvPr id="12" name="Picture 2" descr="Sac Poubelle Banque d&amp;#39;images et photos libres de droit - iStock">
              <a:extLst>
                <a:ext uri="{FF2B5EF4-FFF2-40B4-BE49-F238E27FC236}">
                  <a16:creationId xmlns:a16="http://schemas.microsoft.com/office/drawing/2014/main" id="{1A91073E-02AA-4A1B-A11A-610E67F5BA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66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91" t="9801" r="18322" b="10562"/>
            <a:stretch/>
          </p:blipFill>
          <p:spPr bwMode="auto">
            <a:xfrm>
              <a:off x="5671428" y="1883411"/>
              <a:ext cx="561809" cy="704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EC2B6E4-5219-4DBA-8516-65D18B31DB4C}"/>
                </a:ext>
              </a:extLst>
            </p:cNvPr>
            <p:cNvSpPr txBox="1"/>
            <p:nvPr/>
          </p:nvSpPr>
          <p:spPr>
            <a:xfrm>
              <a:off x="5710782" y="2109129"/>
              <a:ext cx="538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>
                  <a:solidFill>
                    <a:schemeClr val="bg1"/>
                  </a:solidFill>
                </a:rPr>
                <a:t>20 L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D68E250E-B861-4F24-BBBD-751E64FD44C6}"/>
                </a:ext>
              </a:extLst>
            </p:cNvPr>
            <p:cNvSpPr/>
            <p:nvPr/>
          </p:nvSpPr>
          <p:spPr>
            <a:xfrm>
              <a:off x="5517233" y="1823301"/>
              <a:ext cx="867936" cy="864096"/>
            </a:xfrm>
            <a:prstGeom prst="ellipse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C57AE1E-3C83-4D56-B198-2F19845EB10C}"/>
              </a:ext>
            </a:extLst>
          </p:cNvPr>
          <p:cNvGrpSpPr/>
          <p:nvPr/>
        </p:nvGrpSpPr>
        <p:grpSpPr>
          <a:xfrm>
            <a:off x="5798179" y="2969782"/>
            <a:ext cx="867936" cy="864096"/>
            <a:chOff x="3847402" y="2725796"/>
            <a:chExt cx="867936" cy="864096"/>
          </a:xfrm>
        </p:grpSpPr>
        <p:pic>
          <p:nvPicPr>
            <p:cNvPr id="19" name="Image 18" descr="Une image contenant moniteur, boîtier, conteneur, verre&#10;&#10;Description générée automatiquement">
              <a:extLst>
                <a:ext uri="{FF2B5EF4-FFF2-40B4-BE49-F238E27FC236}">
                  <a16:creationId xmlns:a16="http://schemas.microsoft.com/office/drawing/2014/main" id="{F944ED78-D2DB-4C94-B14D-BE6DF69B3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313" y="2837611"/>
              <a:ext cx="508598" cy="669989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E91DFD9-062A-4760-B1D7-83E79C4AE32F}"/>
                </a:ext>
              </a:extLst>
            </p:cNvPr>
            <p:cNvSpPr txBox="1"/>
            <p:nvPr/>
          </p:nvSpPr>
          <p:spPr>
            <a:xfrm>
              <a:off x="4041713" y="3019725"/>
              <a:ext cx="5387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>
                  <a:solidFill>
                    <a:schemeClr val="bg1"/>
                  </a:solidFill>
                </a:rPr>
                <a:t>18 L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6D434357-7EE1-4835-AC00-709F1741CE03}"/>
                </a:ext>
              </a:extLst>
            </p:cNvPr>
            <p:cNvSpPr/>
            <p:nvPr/>
          </p:nvSpPr>
          <p:spPr>
            <a:xfrm>
              <a:off x="3847402" y="2725796"/>
              <a:ext cx="867936" cy="864096"/>
            </a:xfrm>
            <a:prstGeom prst="ellipse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ECA3FAF2-5465-41EA-8C33-2883F42B014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8015" r="11151" b="13251"/>
          <a:stretch/>
        </p:blipFill>
        <p:spPr>
          <a:xfrm>
            <a:off x="1556792" y="6288153"/>
            <a:ext cx="3269158" cy="310156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5441D833-762E-414A-9D9E-81409794C461}"/>
              </a:ext>
            </a:extLst>
          </p:cNvPr>
          <p:cNvSpPr txBox="1"/>
          <p:nvPr/>
        </p:nvSpPr>
        <p:spPr>
          <a:xfrm>
            <a:off x="0" y="45432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Eurostile-Normal" pitchFamily="2" charset="0"/>
              </a:rPr>
              <a:t>MESHCORB N </a:t>
            </a:r>
            <a:r>
              <a:rPr lang="fr-FR" dirty="0" err="1">
                <a:solidFill>
                  <a:schemeClr val="tx1"/>
                </a:solidFill>
                <a:latin typeface="Eurostile-Normal" pitchFamily="2" charset="0"/>
                <a:cs typeface="Calibri" panose="020F0502020204030204" pitchFamily="34" charset="0"/>
              </a:rPr>
              <a:t>Metal</a:t>
            </a:r>
            <a:r>
              <a:rPr lang="fr-FR" dirty="0">
                <a:solidFill>
                  <a:schemeClr val="tx1"/>
                </a:solidFill>
                <a:latin typeface="Eurostile-Normal" pitchFamily="2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Eurostile-Normal" pitchFamily="2" charset="0"/>
                <a:cs typeface="Calibri" panose="020F0502020204030204" pitchFamily="34" charset="0"/>
              </a:rPr>
              <a:t>wastepaper</a:t>
            </a:r>
            <a:r>
              <a:rPr lang="fr-FR" dirty="0">
                <a:solidFill>
                  <a:schemeClr val="tx1"/>
                </a:solidFill>
                <a:latin typeface="Eurostile-Normal" pitchFamily="2" charset="0"/>
                <a:cs typeface="Calibri" panose="020F0502020204030204" pitchFamily="34" charset="0"/>
              </a:rPr>
              <a:t> basket - 18 L - 20 L bag</a:t>
            </a:r>
            <a:endParaRPr lang="fr-FR" sz="1100" dirty="0">
              <a:latin typeface="Eurostile-Normal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2FF7B7-D9E5-4C33-890B-911F0FBA631C}"/>
              </a:ext>
            </a:extLst>
          </p:cNvPr>
          <p:cNvSpPr/>
          <p:nvPr/>
        </p:nvSpPr>
        <p:spPr>
          <a:xfrm>
            <a:off x="0" y="1124485"/>
            <a:ext cx="6858000" cy="216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Eurostile-Normal" pitchFamily="2" charset="0"/>
                <a:cs typeface="Calibri" panose="020F0502020204030204" pitchFamily="34" charset="0"/>
              </a:rPr>
              <a:t>Boost your office with this metal Mesh wastepaper basket.</a:t>
            </a:r>
            <a:endParaRPr lang="fr-FR" sz="1100" dirty="0">
              <a:solidFill>
                <a:schemeClr val="tx1"/>
              </a:solidFill>
              <a:latin typeface="Eurostile-Normal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8E4EBCF5-62FB-4592-AD63-B160923219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92070"/>
              </p:ext>
            </p:extLst>
          </p:nvPr>
        </p:nvGraphicFramePr>
        <p:xfrm>
          <a:off x="366201" y="1915141"/>
          <a:ext cx="5197622" cy="42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3895833" imgH="3209789" progId="Excel.Sheet.12">
                  <p:embed/>
                </p:oleObj>
              </mc:Choice>
              <mc:Fallback>
                <p:oleObj name="Worksheet" r:id="rId11" imgW="3895833" imgH="32097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6201" y="1915141"/>
                        <a:ext cx="5197622" cy="42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1211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23759</TotalTime>
  <Words>143</Words>
  <Application>Microsoft Office PowerPoint</Application>
  <PresentationFormat>Format A4 (210 x 297 mm)</PresentationFormat>
  <Paragraphs>16</Paragraphs>
  <Slides>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Eurostile</vt:lpstr>
      <vt:lpstr>Eurostile-Normal</vt:lpstr>
      <vt:lpstr>Thème Office</vt:lpstr>
      <vt:lpstr>Feuille de calcul Microsoft Excel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mathieu rousset</dc:creator>
  <cp:lastModifiedBy>ROMANE</cp:lastModifiedBy>
  <cp:revision>383</cp:revision>
  <cp:lastPrinted>2020-10-20T12:28:46Z</cp:lastPrinted>
  <dcterms:created xsi:type="dcterms:W3CDTF">2019-04-04T07:55:02Z</dcterms:created>
  <dcterms:modified xsi:type="dcterms:W3CDTF">2021-09-17T14:26:52Z</dcterms:modified>
</cp:coreProperties>
</file>