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63" r:id="rId3"/>
  </p:sldIdLst>
  <p:sldSz cx="6858000" cy="9906000" type="A4"/>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66CC"/>
    <a:srgbClr val="FF66FF"/>
    <a:srgbClr val="FF6DC4"/>
    <a:srgbClr val="B3A2C7"/>
    <a:srgbClr val="72F4C9"/>
    <a:srgbClr val="5BC9AF"/>
    <a:srgbClr val="35EFB1"/>
    <a:srgbClr val="3521AF"/>
    <a:srgbClr val="0FC1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35" autoAdjust="0"/>
    <p:restoredTop sz="86461"/>
  </p:normalViewPr>
  <p:slideViewPr>
    <p:cSldViewPr>
      <p:cViewPr varScale="1">
        <p:scale>
          <a:sx n="73" d="100"/>
          <a:sy n="73" d="100"/>
        </p:scale>
        <p:origin x="114" y="8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0" d="100"/>
          <a:sy n="100" d="100"/>
        </p:scale>
        <p:origin x="4128" y="1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571" cy="495039"/>
          </a:xfrm>
          <a:prstGeom prst="rect">
            <a:avLst/>
          </a:prstGeom>
        </p:spPr>
        <p:txBody>
          <a:bodyPr vert="horz" lIns="90007" tIns="45003" rIns="90007" bIns="45003" rtlCol="0"/>
          <a:lstStyle>
            <a:lvl1pPr algn="l">
              <a:defRPr sz="1100"/>
            </a:lvl1pPr>
          </a:lstStyle>
          <a:p>
            <a:endParaRPr lang="en-US"/>
          </a:p>
        </p:txBody>
      </p:sp>
      <p:sp>
        <p:nvSpPr>
          <p:cNvPr id="3" name="Espace réservé de la date 2"/>
          <p:cNvSpPr>
            <a:spLocks noGrp="1"/>
          </p:cNvSpPr>
          <p:nvPr>
            <p:ph type="dt" idx="1"/>
          </p:nvPr>
        </p:nvSpPr>
        <p:spPr>
          <a:xfrm>
            <a:off x="3815635" y="0"/>
            <a:ext cx="2918571" cy="495039"/>
          </a:xfrm>
          <a:prstGeom prst="rect">
            <a:avLst/>
          </a:prstGeom>
        </p:spPr>
        <p:txBody>
          <a:bodyPr vert="horz" lIns="90007" tIns="45003" rIns="90007" bIns="45003" rtlCol="0"/>
          <a:lstStyle>
            <a:lvl1pPr algn="r">
              <a:defRPr sz="1100"/>
            </a:lvl1pPr>
          </a:lstStyle>
          <a:p>
            <a:fld id="{60C14DC2-CF61-4598-BBB7-FF94040C0E23}" type="datetimeFigureOut">
              <a:rPr lang="en-US" smtClean="0"/>
              <a:pPr/>
              <a:t>11/18/2021</a:t>
            </a:fld>
            <a:endParaRPr lang="en-US"/>
          </a:p>
        </p:txBody>
      </p:sp>
      <p:sp>
        <p:nvSpPr>
          <p:cNvPr id="4" name="Espace réservé de l'image des diapositives 3"/>
          <p:cNvSpPr>
            <a:spLocks noGrp="1" noRot="1" noChangeAspect="1"/>
          </p:cNvSpPr>
          <p:nvPr>
            <p:ph type="sldImg" idx="2"/>
          </p:nvPr>
        </p:nvSpPr>
        <p:spPr>
          <a:xfrm>
            <a:off x="2216150" y="1233488"/>
            <a:ext cx="2305050" cy="3330575"/>
          </a:xfrm>
          <a:prstGeom prst="rect">
            <a:avLst/>
          </a:prstGeom>
          <a:noFill/>
          <a:ln w="12700">
            <a:solidFill>
              <a:prstClr val="black"/>
            </a:solidFill>
          </a:ln>
        </p:spPr>
        <p:txBody>
          <a:bodyPr vert="horz" lIns="90007" tIns="45003" rIns="90007" bIns="45003" rtlCol="0" anchor="ctr"/>
          <a:lstStyle/>
          <a:p>
            <a:endParaRPr lang="en-US"/>
          </a:p>
        </p:txBody>
      </p:sp>
      <p:sp>
        <p:nvSpPr>
          <p:cNvPr id="5" name="Espace réservé des notes 4"/>
          <p:cNvSpPr>
            <a:spLocks noGrp="1"/>
          </p:cNvSpPr>
          <p:nvPr>
            <p:ph type="body" sz="quarter" idx="3"/>
          </p:nvPr>
        </p:nvSpPr>
        <p:spPr>
          <a:xfrm>
            <a:off x="674355" y="4748301"/>
            <a:ext cx="5388610" cy="3885115"/>
          </a:xfrm>
          <a:prstGeom prst="rect">
            <a:avLst/>
          </a:prstGeom>
        </p:spPr>
        <p:txBody>
          <a:bodyPr vert="horz" lIns="90007" tIns="45003" rIns="90007" bIns="45003"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371274"/>
            <a:ext cx="2918571" cy="495039"/>
          </a:xfrm>
          <a:prstGeom prst="rect">
            <a:avLst/>
          </a:prstGeom>
        </p:spPr>
        <p:txBody>
          <a:bodyPr vert="horz" lIns="90007" tIns="45003" rIns="90007" bIns="45003" rtlCol="0" anchor="b"/>
          <a:lstStyle>
            <a:lvl1pPr algn="l">
              <a:defRPr sz="1100"/>
            </a:lvl1pPr>
          </a:lstStyle>
          <a:p>
            <a:endParaRPr lang="en-US"/>
          </a:p>
        </p:txBody>
      </p:sp>
      <p:sp>
        <p:nvSpPr>
          <p:cNvPr id="7" name="Espace réservé du numéro de diapositive 6"/>
          <p:cNvSpPr>
            <a:spLocks noGrp="1"/>
          </p:cNvSpPr>
          <p:nvPr>
            <p:ph type="sldNum" sz="quarter" idx="5"/>
          </p:nvPr>
        </p:nvSpPr>
        <p:spPr>
          <a:xfrm>
            <a:off x="3815635" y="9371274"/>
            <a:ext cx="2918571" cy="495039"/>
          </a:xfrm>
          <a:prstGeom prst="rect">
            <a:avLst/>
          </a:prstGeom>
        </p:spPr>
        <p:txBody>
          <a:bodyPr vert="horz" lIns="90007" tIns="45003" rIns="90007" bIns="45003" rtlCol="0" anchor="b"/>
          <a:lstStyle>
            <a:lvl1pPr algn="r">
              <a:defRPr sz="1100"/>
            </a:lvl1pPr>
          </a:lstStyle>
          <a:p>
            <a:fld id="{F012A92B-FAB7-4178-A58C-845BE24261F1}" type="slidenum">
              <a:rPr lang="en-US" smtClean="0"/>
              <a:pPr/>
              <a:t>‹N°›</a:t>
            </a:fld>
            <a:endParaRPr lang="en-US"/>
          </a:p>
        </p:txBody>
      </p:sp>
    </p:spTree>
    <p:extLst>
      <p:ext uri="{BB962C8B-B14F-4D97-AF65-F5344CB8AC3E}">
        <p14:creationId xmlns:p14="http://schemas.microsoft.com/office/powerpoint/2010/main" val="3640586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216150" y="1233488"/>
            <a:ext cx="2305050" cy="3330575"/>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F012A92B-FAB7-4178-A58C-845BE24261F1}" type="slidenum">
              <a:rPr lang="en-US" smtClean="0"/>
              <a:pPr/>
              <a:t>1</a:t>
            </a:fld>
            <a:endParaRPr lang="en-US"/>
          </a:p>
        </p:txBody>
      </p:sp>
    </p:spTree>
    <p:extLst>
      <p:ext uri="{BB962C8B-B14F-4D97-AF65-F5344CB8AC3E}">
        <p14:creationId xmlns:p14="http://schemas.microsoft.com/office/powerpoint/2010/main" val="2272220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216150" y="1233488"/>
            <a:ext cx="2305050" cy="3330575"/>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F012A92B-FAB7-4178-A58C-845BE24261F1}" type="slidenum">
              <a:rPr lang="en-US" smtClean="0"/>
              <a:pPr/>
              <a:t>2</a:t>
            </a:fld>
            <a:endParaRPr lang="en-US"/>
          </a:p>
        </p:txBody>
      </p:sp>
    </p:spTree>
    <p:extLst>
      <p:ext uri="{BB962C8B-B14F-4D97-AF65-F5344CB8AC3E}">
        <p14:creationId xmlns:p14="http://schemas.microsoft.com/office/powerpoint/2010/main" val="392188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7284"/>
            <a:ext cx="5829300" cy="2123369"/>
          </a:xfrm>
        </p:spPr>
        <p:txBody>
          <a:bodyPr/>
          <a:lstStyle/>
          <a:p>
            <a:r>
              <a:rPr lang="fr-FR"/>
              <a:t>Cliquez pour modifier le style du titre</a:t>
            </a:r>
          </a:p>
        </p:txBody>
      </p:sp>
      <p:sp>
        <p:nvSpPr>
          <p:cNvPr id="3" name="Sous-titr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29698"/>
            <a:ext cx="1157288" cy="1126807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257176" y="529698"/>
            <a:ext cx="3357563" cy="112680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2"/>
            <a:ext cx="5829300" cy="1967442"/>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541735" y="4198588"/>
            <a:ext cx="5829300" cy="2166936"/>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42900" y="2217386"/>
            <a:ext cx="3030141" cy="924101"/>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72" y="2217386"/>
            <a:ext cx="3031331" cy="924101"/>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3" y="394407"/>
            <a:ext cx="2256235" cy="1678517"/>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2681290"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3" y="2072923"/>
            <a:ext cx="2256235" cy="6775980"/>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2"/>
            <a:ext cx="4114800" cy="818622"/>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lang="fr-FR"/>
          </a:p>
        </p:txBody>
      </p:sp>
      <p:sp>
        <p:nvSpPr>
          <p:cNvPr id="4" name="Espace réservé du texte 3"/>
          <p:cNvSpPr>
            <a:spLocks noGrp="1"/>
          </p:cNvSpPr>
          <p:nvPr>
            <p:ph type="body" sz="half" idx="2"/>
          </p:nvPr>
        </p:nvSpPr>
        <p:spPr>
          <a:xfrm>
            <a:off x="1344216" y="7752824"/>
            <a:ext cx="4114800" cy="1162578"/>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2C1F33A-D1A7-4032-A33A-946A003D61B0}" type="datetimeFigureOut">
              <a:rPr lang="fr-FR" smtClean="0"/>
              <a:pPr/>
              <a:t>18/11/2021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5013F7-1AB4-4242-8326-045A6C90C55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9181397"/>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02C1F33A-D1A7-4032-A33A-946A003D61B0}" type="datetimeFigureOut">
              <a:rPr lang="fr-FR" smtClean="0"/>
              <a:pPr/>
              <a:t>18/11/2021</a:t>
            </a:fld>
            <a:endParaRPr lang="fr-FR"/>
          </a:p>
        </p:txBody>
      </p:sp>
      <p:sp>
        <p:nvSpPr>
          <p:cNvPr id="5" name="Espace réservé du pied de page 4"/>
          <p:cNvSpPr>
            <a:spLocks noGrp="1"/>
          </p:cNvSpPr>
          <p:nvPr>
            <p:ph type="ftr" sz="quarter" idx="3"/>
          </p:nvPr>
        </p:nvSpPr>
        <p:spPr>
          <a:xfrm>
            <a:off x="2343150" y="9181397"/>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181397"/>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0F5013F7-1AB4-4242-8326-045A6C90C55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95" rtl="0" eaLnBrk="1" latinLnBrk="0" hangingPunct="1">
        <a:spcBef>
          <a:spcPct val="0"/>
        </a:spcBef>
        <a:buNone/>
        <a:defRPr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46" indent="-285748" algn="l" defTabSz="91439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93" indent="-228598" algn="l" defTabSz="91439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91" indent="-228598" algn="l" defTabSz="91439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88" indent="-228598" algn="l" defTabSz="91439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95" rtl="0" eaLnBrk="1" latinLnBrk="0" hangingPunct="1">
        <a:defRPr sz="1800" kern="1200">
          <a:solidFill>
            <a:schemeClr val="tx1"/>
          </a:solidFill>
          <a:latin typeface="+mn-lt"/>
          <a:ea typeface="+mn-ea"/>
          <a:cs typeface="+mn-cs"/>
        </a:defRPr>
      </a:lvl1pPr>
      <a:lvl2pPr marL="457198" algn="l" defTabSz="914395" rtl="0" eaLnBrk="1" latinLnBrk="0" hangingPunct="1">
        <a:defRPr sz="1800" kern="1200">
          <a:solidFill>
            <a:schemeClr val="tx1"/>
          </a:solidFill>
          <a:latin typeface="+mn-lt"/>
          <a:ea typeface="+mn-ea"/>
          <a:cs typeface="+mn-cs"/>
        </a:defRPr>
      </a:lvl2pPr>
      <a:lvl3pPr marL="914395" algn="l" defTabSz="914395" rtl="0" eaLnBrk="1" latinLnBrk="0" hangingPunct="1">
        <a:defRPr sz="1800" kern="1200">
          <a:solidFill>
            <a:schemeClr val="tx1"/>
          </a:solidFill>
          <a:latin typeface="+mn-lt"/>
          <a:ea typeface="+mn-ea"/>
          <a:cs typeface="+mn-cs"/>
        </a:defRPr>
      </a:lvl3pPr>
      <a:lvl4pPr marL="1371592" algn="l" defTabSz="914395" rtl="0" eaLnBrk="1" latinLnBrk="0" hangingPunct="1">
        <a:defRPr sz="1800" kern="1200">
          <a:solidFill>
            <a:schemeClr val="tx1"/>
          </a:solidFill>
          <a:latin typeface="+mn-lt"/>
          <a:ea typeface="+mn-ea"/>
          <a:cs typeface="+mn-cs"/>
        </a:defRPr>
      </a:lvl4pPr>
      <a:lvl5pPr marL="1828789" algn="l" defTabSz="914395" rtl="0" eaLnBrk="1" latinLnBrk="0" hangingPunct="1">
        <a:defRPr sz="1800" kern="1200">
          <a:solidFill>
            <a:schemeClr val="tx1"/>
          </a:solidFill>
          <a:latin typeface="+mn-lt"/>
          <a:ea typeface="+mn-ea"/>
          <a:cs typeface="+mn-cs"/>
        </a:defRPr>
      </a:lvl5pPr>
      <a:lvl6pPr marL="2285987" algn="l" defTabSz="914395" rtl="0" eaLnBrk="1" latinLnBrk="0" hangingPunct="1">
        <a:defRPr sz="1800" kern="1200">
          <a:solidFill>
            <a:schemeClr val="tx1"/>
          </a:solidFill>
          <a:latin typeface="+mn-lt"/>
          <a:ea typeface="+mn-ea"/>
          <a:cs typeface="+mn-cs"/>
        </a:defRPr>
      </a:lvl6pPr>
      <a:lvl7pPr marL="2743185" algn="l" defTabSz="914395" rtl="0" eaLnBrk="1" latinLnBrk="0" hangingPunct="1">
        <a:defRPr sz="1800" kern="1200">
          <a:solidFill>
            <a:schemeClr val="tx1"/>
          </a:solidFill>
          <a:latin typeface="+mn-lt"/>
          <a:ea typeface="+mn-ea"/>
          <a:cs typeface="+mn-cs"/>
        </a:defRPr>
      </a:lvl7pPr>
      <a:lvl8pPr marL="3200381" algn="l" defTabSz="914395" rtl="0" eaLnBrk="1" latinLnBrk="0" hangingPunct="1">
        <a:defRPr sz="1800" kern="1200">
          <a:solidFill>
            <a:schemeClr val="tx1"/>
          </a:solidFill>
          <a:latin typeface="+mn-lt"/>
          <a:ea typeface="+mn-ea"/>
          <a:cs typeface="+mn-cs"/>
        </a:defRPr>
      </a:lvl8pPr>
      <a:lvl9pPr marL="3657579" algn="l" defTabSz="91439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notesSlide" Target="../notesSlides/notesSlide2.xml"/><Relationship Id="rId7" Type="http://schemas.openxmlformats.org/officeDocument/2006/relationships/package" Target="../embeddings/Microsoft_Excel_Worksheet.xls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2.png"/><Relationship Id="rId5" Type="http://schemas.openxmlformats.org/officeDocument/2006/relationships/image" Target="../media/image2.jpeg"/><Relationship Id="rId4" Type="http://schemas.openxmlformats.org/officeDocument/2006/relationships/image" Target="../media/image1.pn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D4579F02-7F88-8E4A-808E-52FD5D7FBC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582" y="9367081"/>
            <a:ext cx="6666786" cy="410455"/>
          </a:xfrm>
          <a:prstGeom prst="rect">
            <a:avLst/>
          </a:prstGeom>
        </p:spPr>
      </p:pic>
      <p:cxnSp>
        <p:nvCxnSpPr>
          <p:cNvPr id="15" name="Connecteur droit 14">
            <a:extLst>
              <a:ext uri="{FF2B5EF4-FFF2-40B4-BE49-F238E27FC236}">
                <a16:creationId xmlns:a16="http://schemas.microsoft.com/office/drawing/2014/main" id="{C6BB3C4E-A460-464A-AFF6-77685549670F}"/>
              </a:ext>
            </a:extLst>
          </p:cNvPr>
          <p:cNvCxnSpPr/>
          <p:nvPr/>
        </p:nvCxnSpPr>
        <p:spPr>
          <a:xfrm>
            <a:off x="2132858" y="9617278"/>
            <a:ext cx="3550103"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a:off x="0" y="454320"/>
            <a:ext cx="6858000" cy="707886"/>
          </a:xfrm>
          <a:prstGeom prst="rect">
            <a:avLst/>
          </a:prstGeom>
          <a:noFill/>
        </p:spPr>
        <p:txBody>
          <a:bodyPr wrap="square" rtlCol="0">
            <a:spAutoFit/>
          </a:bodyPr>
          <a:lstStyle/>
          <a:p>
            <a:r>
              <a:rPr lang="fr-FR" sz="4000" b="1" dirty="0">
                <a:latin typeface="Eurostile-Normal" pitchFamily="2" charset="0"/>
              </a:rPr>
              <a:t>RDVCUP </a:t>
            </a:r>
            <a:r>
              <a:rPr lang="en-US" dirty="0">
                <a:solidFill>
                  <a:schemeClr val="tx1"/>
                </a:solidFill>
                <a:latin typeface="Eurostile-Normal" pitchFamily="2" charset="0"/>
                <a:cs typeface="Calibri" panose="020F0502020204030204" pitchFamily="34" charset="0"/>
              </a:rPr>
              <a:t>Cup – spoon and napkin holder</a:t>
            </a:r>
            <a:endParaRPr lang="fr-FR" sz="1100" dirty="0">
              <a:latin typeface="Eurostile-Normal" pitchFamily="2" charset="0"/>
            </a:endParaRPr>
          </a:p>
        </p:txBody>
      </p:sp>
      <p:sp>
        <p:nvSpPr>
          <p:cNvPr id="45" name="Rectangle 44"/>
          <p:cNvSpPr/>
          <p:nvPr/>
        </p:nvSpPr>
        <p:spPr>
          <a:xfrm>
            <a:off x="0" y="1124485"/>
            <a:ext cx="6858000" cy="216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bg1"/>
                </a:solidFill>
                <a:latin typeface="Eurostile-Normal" pitchFamily="2" charset="0"/>
                <a:cs typeface="Calibri" panose="020F0502020204030204" pitchFamily="34" charset="0"/>
              </a:rPr>
              <a:t>Storage space for cups, stirrers and napkins, ready for use.</a:t>
            </a:r>
            <a:endParaRPr lang="fr-FR" sz="1100" dirty="0">
              <a:solidFill>
                <a:schemeClr val="bg1"/>
              </a:solidFill>
              <a:latin typeface="Eurostile-Normal" pitchFamily="2" charset="0"/>
              <a:cs typeface="Calibri" panose="020F0502020204030204" pitchFamily="34" charset="0"/>
            </a:endParaRPr>
          </a:p>
        </p:txBody>
      </p:sp>
      <p:pic>
        <p:nvPicPr>
          <p:cNvPr id="6" name="Image 5" descr="Une image contenant texte, clipart&#10;&#10;Description générée automatiquement">
            <a:extLst>
              <a:ext uri="{FF2B5EF4-FFF2-40B4-BE49-F238E27FC236}">
                <a16:creationId xmlns:a16="http://schemas.microsoft.com/office/drawing/2014/main" id="{8CA90587-8942-4472-92ED-A7F8BF797A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84576" y="190105"/>
            <a:ext cx="1556792" cy="601548"/>
          </a:xfrm>
          <a:prstGeom prst="rect">
            <a:avLst/>
          </a:prstGeom>
        </p:spPr>
      </p:pic>
      <p:pic>
        <p:nvPicPr>
          <p:cNvPr id="36" name="Image 35">
            <a:extLst>
              <a:ext uri="{FF2B5EF4-FFF2-40B4-BE49-F238E27FC236}">
                <a16:creationId xmlns:a16="http://schemas.microsoft.com/office/drawing/2014/main" id="{D45FC29D-1DBD-46A5-ABC0-80A8A622633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251" y="3505282"/>
            <a:ext cx="3880107" cy="2586737"/>
          </a:xfrm>
          <a:prstGeom prst="rect">
            <a:avLst/>
          </a:prstGeom>
        </p:spPr>
      </p:pic>
      <p:pic>
        <p:nvPicPr>
          <p:cNvPr id="44" name="Image 43" descr="Une image contenant boîtier, accessoire&#10;&#10;Description générée automatiquement">
            <a:extLst>
              <a:ext uri="{FF2B5EF4-FFF2-40B4-BE49-F238E27FC236}">
                <a16:creationId xmlns:a16="http://schemas.microsoft.com/office/drawing/2014/main" id="{0D9750F6-7028-41BA-A0E4-E49320C8D13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1" r="21404" b="4502"/>
          <a:stretch/>
        </p:blipFill>
        <p:spPr>
          <a:xfrm>
            <a:off x="5281901" y="3085416"/>
            <a:ext cx="645930" cy="523221"/>
          </a:xfrm>
          <a:prstGeom prst="rect">
            <a:avLst/>
          </a:prstGeom>
        </p:spPr>
      </p:pic>
      <p:pic>
        <p:nvPicPr>
          <p:cNvPr id="46" name="Image 45">
            <a:extLst>
              <a:ext uri="{FF2B5EF4-FFF2-40B4-BE49-F238E27FC236}">
                <a16:creationId xmlns:a16="http://schemas.microsoft.com/office/drawing/2014/main" id="{6C63E90B-A9B9-4FAC-9DF3-54FD1078E32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3398" y="3544108"/>
            <a:ext cx="821833" cy="547889"/>
          </a:xfrm>
          <a:prstGeom prst="rect">
            <a:avLst/>
          </a:prstGeom>
        </p:spPr>
      </p:pic>
      <p:sp>
        <p:nvSpPr>
          <p:cNvPr id="47" name="Rectangle 46">
            <a:extLst>
              <a:ext uri="{FF2B5EF4-FFF2-40B4-BE49-F238E27FC236}">
                <a16:creationId xmlns:a16="http://schemas.microsoft.com/office/drawing/2014/main" id="{28D05774-321A-4858-BFA4-ACD641AA5CB0}"/>
              </a:ext>
            </a:extLst>
          </p:cNvPr>
          <p:cNvSpPr/>
          <p:nvPr/>
        </p:nvSpPr>
        <p:spPr>
          <a:xfrm>
            <a:off x="1229787" y="3239305"/>
            <a:ext cx="4068673" cy="738664"/>
          </a:xfrm>
          <a:prstGeom prst="rect">
            <a:avLst/>
          </a:prstGeom>
        </p:spPr>
        <p:txBody>
          <a:bodyPr wrap="square">
            <a:spAutoFit/>
          </a:bodyPr>
          <a:lstStyle/>
          <a:p>
            <a:pPr algn="r"/>
            <a:r>
              <a:rPr lang="en-US" sz="1400" dirty="0">
                <a:latin typeface="Eurostile" panose="020B0504020202050204"/>
              </a:rPr>
              <a:t>3 compartments for cups (up to ⌀ 8.5 cm),</a:t>
            </a:r>
          </a:p>
          <a:p>
            <a:pPr algn="r"/>
            <a:r>
              <a:rPr lang="en-US" sz="1400" dirty="0">
                <a:latin typeface="Eurostile" panose="020B0504020202050204"/>
              </a:rPr>
              <a:t>2 for stirrers and</a:t>
            </a:r>
          </a:p>
          <a:p>
            <a:pPr algn="r"/>
            <a:r>
              <a:rPr lang="en-US" sz="1400" dirty="0">
                <a:latin typeface="Eurostile" panose="020B0504020202050204"/>
              </a:rPr>
              <a:t>a passage at the back for napkins.</a:t>
            </a:r>
            <a:endParaRPr lang="fr-FR" sz="1400" dirty="0">
              <a:latin typeface="Eurostile" panose="020B0504020202050204"/>
            </a:endParaRPr>
          </a:p>
        </p:txBody>
      </p:sp>
      <p:sp>
        <p:nvSpPr>
          <p:cNvPr id="48" name="Rectangle 47">
            <a:extLst>
              <a:ext uri="{FF2B5EF4-FFF2-40B4-BE49-F238E27FC236}">
                <a16:creationId xmlns:a16="http://schemas.microsoft.com/office/drawing/2014/main" id="{3C4BEC31-20D6-4719-82DF-B79A723373B5}"/>
              </a:ext>
            </a:extLst>
          </p:cNvPr>
          <p:cNvSpPr/>
          <p:nvPr/>
        </p:nvSpPr>
        <p:spPr>
          <a:xfrm>
            <a:off x="5322684" y="3059801"/>
            <a:ext cx="1210295" cy="109767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48">
            <a:extLst>
              <a:ext uri="{FF2B5EF4-FFF2-40B4-BE49-F238E27FC236}">
                <a16:creationId xmlns:a16="http://schemas.microsoft.com/office/drawing/2014/main" id="{3B890599-0E07-4B40-B098-590E751FFE24}"/>
              </a:ext>
            </a:extLst>
          </p:cNvPr>
          <p:cNvSpPr/>
          <p:nvPr/>
        </p:nvSpPr>
        <p:spPr>
          <a:xfrm>
            <a:off x="3284984" y="5138388"/>
            <a:ext cx="2034625" cy="954107"/>
          </a:xfrm>
          <a:prstGeom prst="rect">
            <a:avLst/>
          </a:prstGeom>
        </p:spPr>
        <p:txBody>
          <a:bodyPr wrap="square">
            <a:spAutoFit/>
          </a:bodyPr>
          <a:lstStyle/>
          <a:p>
            <a:pPr algn="r"/>
            <a:r>
              <a:rPr lang="en-US" sz="1400" dirty="0">
                <a:latin typeface="Eurostile" panose="020B0504020202050204"/>
              </a:rPr>
              <a:t>This coffee-break accessory belongs to the</a:t>
            </a:r>
          </a:p>
          <a:p>
            <a:pPr algn="r"/>
            <a:r>
              <a:rPr lang="en-US" sz="1400" dirty="0" err="1">
                <a:latin typeface="Eurostile" panose="020B0504020202050204"/>
              </a:rPr>
              <a:t>Rendez-vous</a:t>
            </a:r>
            <a:r>
              <a:rPr lang="en-US" sz="1400" dirty="0">
                <a:latin typeface="Eurostile" panose="020B0504020202050204"/>
              </a:rPr>
              <a:t> range, entirely dedicated to coffee breaks. </a:t>
            </a:r>
            <a:endParaRPr lang="fr-FR" sz="1400" dirty="0">
              <a:latin typeface="Eurostile" panose="020B0504020202050204"/>
            </a:endParaRPr>
          </a:p>
        </p:txBody>
      </p:sp>
      <p:sp>
        <p:nvSpPr>
          <p:cNvPr id="50" name="Rectangle 49">
            <a:extLst>
              <a:ext uri="{FF2B5EF4-FFF2-40B4-BE49-F238E27FC236}">
                <a16:creationId xmlns:a16="http://schemas.microsoft.com/office/drawing/2014/main" id="{2AAEA658-2543-44E8-A3BF-EBD6F9B3E508}"/>
              </a:ext>
            </a:extLst>
          </p:cNvPr>
          <p:cNvSpPr/>
          <p:nvPr/>
        </p:nvSpPr>
        <p:spPr>
          <a:xfrm>
            <a:off x="5322683" y="5012276"/>
            <a:ext cx="1210295" cy="115157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ZoneTexte 50">
            <a:extLst>
              <a:ext uri="{FF2B5EF4-FFF2-40B4-BE49-F238E27FC236}">
                <a16:creationId xmlns:a16="http://schemas.microsoft.com/office/drawing/2014/main" id="{797AA7CF-2CA5-451F-9E74-27319F57951C}"/>
              </a:ext>
            </a:extLst>
          </p:cNvPr>
          <p:cNvSpPr txBox="1"/>
          <p:nvPr/>
        </p:nvSpPr>
        <p:spPr>
          <a:xfrm>
            <a:off x="323070" y="8105795"/>
            <a:ext cx="3619575" cy="553998"/>
          </a:xfrm>
          <a:prstGeom prst="rect">
            <a:avLst/>
          </a:prstGeom>
          <a:noFill/>
          <a:ln>
            <a:noFill/>
          </a:ln>
        </p:spPr>
        <p:txBody>
          <a:bodyPr wrap="square" rtlCol="0" anchor="ctr" anchorCtr="0">
            <a:spAutoFit/>
          </a:bodyPr>
          <a:lstStyle/>
          <a:p>
            <a:pPr algn="just" fontAlgn="base"/>
            <a:r>
              <a:rPr lang="en-US" sz="1000" dirty="0">
                <a:latin typeface="Eurostile" panose="020B0504020202050204"/>
                <a:cs typeface="Calibri" panose="020F0502020204030204" pitchFamily="34" charset="0"/>
              </a:rPr>
              <a:t>Ideal next to the coffee machine, the Cup Holder keeps cups for your drinks close at hand. It is also practical for storing and distributing napkins and swizzle sticks. It is the coffee accessory that will contribute to a warm reception area in your company.</a:t>
            </a:r>
            <a:endParaRPr lang="fr-FR" sz="1000" dirty="0">
              <a:latin typeface="Eurostile" panose="020B0504020202050204"/>
              <a:cs typeface="Calibri" panose="020F0502020204030204" pitchFamily="34" charset="0"/>
            </a:endParaRPr>
          </a:p>
        </p:txBody>
      </p:sp>
      <p:pic>
        <p:nvPicPr>
          <p:cNvPr id="52" name="Image 51">
            <a:extLst>
              <a:ext uri="{FF2B5EF4-FFF2-40B4-BE49-F238E27FC236}">
                <a16:creationId xmlns:a16="http://schemas.microsoft.com/office/drawing/2014/main" id="{182CAC36-859F-46CE-A084-3BCAA8B96653}"/>
              </a:ext>
            </a:extLst>
          </p:cNvPr>
          <p:cNvPicPr>
            <a:picLocks noChangeAspect="1"/>
          </p:cNvPicPr>
          <p:nvPr/>
        </p:nvPicPr>
        <p:blipFill>
          <a:blip r:embed="rId8"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5125090" y="7502272"/>
            <a:ext cx="418303" cy="389763"/>
          </a:xfrm>
          <a:prstGeom prst="rect">
            <a:avLst/>
          </a:prstGeom>
          <a:noFill/>
          <a:ln>
            <a:noFill/>
          </a:ln>
        </p:spPr>
      </p:pic>
      <p:sp>
        <p:nvSpPr>
          <p:cNvPr id="53" name="ZoneTexte 52">
            <a:extLst>
              <a:ext uri="{FF2B5EF4-FFF2-40B4-BE49-F238E27FC236}">
                <a16:creationId xmlns:a16="http://schemas.microsoft.com/office/drawing/2014/main" id="{AC808A33-97F2-44FA-86DE-1EF1C7594CF0}"/>
              </a:ext>
            </a:extLst>
          </p:cNvPr>
          <p:cNvSpPr txBox="1"/>
          <p:nvPr/>
        </p:nvSpPr>
        <p:spPr>
          <a:xfrm>
            <a:off x="4167530" y="8098346"/>
            <a:ext cx="2304158" cy="553998"/>
          </a:xfrm>
          <a:prstGeom prst="rect">
            <a:avLst/>
          </a:prstGeom>
          <a:noFill/>
          <a:ln>
            <a:noFill/>
          </a:ln>
        </p:spPr>
        <p:txBody>
          <a:bodyPr wrap="square" rtlCol="0" anchor="ctr" anchorCtr="0">
            <a:spAutoFit/>
          </a:bodyPr>
          <a:lstStyle/>
          <a:p>
            <a:pPr algn="just" fontAlgn="base"/>
            <a:r>
              <a:rPr lang="en-US" sz="1000" dirty="0">
                <a:latin typeface="Eurostile" panose="020B0504020202050204"/>
                <a:cs typeface="Calibri" panose="020F0502020204030204" pitchFamily="34" charset="0"/>
              </a:rPr>
              <a:t>What's more, you can match it to a whole range of coffee and tea breaks, to meet your practical and aesthetic needs.</a:t>
            </a:r>
            <a:endParaRPr lang="fr-FR" sz="1000" dirty="0">
              <a:latin typeface="Eurostile" panose="020B0504020202050204" pitchFamily="34" charset="0"/>
              <a:cs typeface="Calibri" panose="020F0502020204030204" pitchFamily="34" charset="0"/>
            </a:endParaRPr>
          </a:p>
        </p:txBody>
      </p:sp>
      <p:pic>
        <p:nvPicPr>
          <p:cNvPr id="54" name="Image 53">
            <a:extLst>
              <a:ext uri="{FF2B5EF4-FFF2-40B4-BE49-F238E27FC236}">
                <a16:creationId xmlns:a16="http://schemas.microsoft.com/office/drawing/2014/main" id="{FE8AAED5-354A-4570-8905-50576F37CDE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922849" y="7473280"/>
            <a:ext cx="420015" cy="454809"/>
          </a:xfrm>
          <a:prstGeom prst="rect">
            <a:avLst/>
          </a:prstGeom>
        </p:spPr>
      </p:pic>
      <p:pic>
        <p:nvPicPr>
          <p:cNvPr id="55" name="Image 54">
            <a:extLst>
              <a:ext uri="{FF2B5EF4-FFF2-40B4-BE49-F238E27FC236}">
                <a16:creationId xmlns:a16="http://schemas.microsoft.com/office/drawing/2014/main" id="{8FC17D9B-2E2E-4D7E-BCF4-2A2EDEC4EDB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533426" y="5665467"/>
            <a:ext cx="666737" cy="444491"/>
          </a:xfrm>
          <a:prstGeom prst="rect">
            <a:avLst/>
          </a:prstGeom>
        </p:spPr>
      </p:pic>
      <p:pic>
        <p:nvPicPr>
          <p:cNvPr id="56" name="Image 55" descr="Une image contenant imprimante&#10;&#10;Description générée automatiquement">
            <a:extLst>
              <a:ext uri="{FF2B5EF4-FFF2-40B4-BE49-F238E27FC236}">
                <a16:creationId xmlns:a16="http://schemas.microsoft.com/office/drawing/2014/main" id="{401B2000-9774-4AD9-8122-05122A6D325A}"/>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4764" t="15267" b="8632"/>
          <a:stretch/>
        </p:blipFill>
        <p:spPr>
          <a:xfrm>
            <a:off x="5916393" y="5038805"/>
            <a:ext cx="605028" cy="671124"/>
          </a:xfrm>
          <a:prstGeom prst="rect">
            <a:avLst/>
          </a:prstGeom>
        </p:spPr>
      </p:pic>
      <p:pic>
        <p:nvPicPr>
          <p:cNvPr id="57" name="Image 56">
            <a:extLst>
              <a:ext uri="{FF2B5EF4-FFF2-40B4-BE49-F238E27FC236}">
                <a16:creationId xmlns:a16="http://schemas.microsoft.com/office/drawing/2014/main" id="{B08E9D43-C8A2-4270-B3B6-575BF5E9C6BC}"/>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360684" y="5239891"/>
            <a:ext cx="567146" cy="375551"/>
          </a:xfrm>
          <a:prstGeom prst="rect">
            <a:avLst/>
          </a:prstGeom>
        </p:spPr>
      </p:pic>
    </p:spTree>
    <p:extLst>
      <p:ext uri="{BB962C8B-B14F-4D97-AF65-F5344CB8AC3E}">
        <p14:creationId xmlns:p14="http://schemas.microsoft.com/office/powerpoint/2010/main" val="1117069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D4579F02-7F88-8E4A-808E-52FD5D7FBC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582" y="9367081"/>
            <a:ext cx="6666786" cy="410455"/>
          </a:xfrm>
          <a:prstGeom prst="rect">
            <a:avLst/>
          </a:prstGeom>
        </p:spPr>
      </p:pic>
      <p:cxnSp>
        <p:nvCxnSpPr>
          <p:cNvPr id="15" name="Connecteur droit 14">
            <a:extLst>
              <a:ext uri="{FF2B5EF4-FFF2-40B4-BE49-F238E27FC236}">
                <a16:creationId xmlns:a16="http://schemas.microsoft.com/office/drawing/2014/main" id="{C6BB3C4E-A460-464A-AFF6-77685549670F}"/>
              </a:ext>
            </a:extLst>
          </p:cNvPr>
          <p:cNvCxnSpPr/>
          <p:nvPr/>
        </p:nvCxnSpPr>
        <p:spPr>
          <a:xfrm>
            <a:off x="2132858" y="9617278"/>
            <a:ext cx="3550103"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8" name="Image 17" descr="Une image contenant texte, clipart&#10;&#10;Description générée automatiquement">
            <a:extLst>
              <a:ext uri="{FF2B5EF4-FFF2-40B4-BE49-F238E27FC236}">
                <a16:creationId xmlns:a16="http://schemas.microsoft.com/office/drawing/2014/main" id="{817064C5-DEFD-4A02-A965-4602B9F5C21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84576" y="190105"/>
            <a:ext cx="1556792" cy="601548"/>
          </a:xfrm>
          <a:prstGeom prst="rect">
            <a:avLst/>
          </a:prstGeom>
        </p:spPr>
      </p:pic>
      <p:grpSp>
        <p:nvGrpSpPr>
          <p:cNvPr id="6" name="Groupe 5">
            <a:extLst>
              <a:ext uri="{FF2B5EF4-FFF2-40B4-BE49-F238E27FC236}">
                <a16:creationId xmlns:a16="http://schemas.microsoft.com/office/drawing/2014/main" id="{845051B3-6FAB-49EF-A3C6-7519931A80D8}"/>
              </a:ext>
            </a:extLst>
          </p:cNvPr>
          <p:cNvGrpSpPr/>
          <p:nvPr/>
        </p:nvGrpSpPr>
        <p:grpSpPr>
          <a:xfrm>
            <a:off x="5830637" y="2969141"/>
            <a:ext cx="841954" cy="847111"/>
            <a:chOff x="3828804" y="3912769"/>
            <a:chExt cx="841954" cy="847111"/>
          </a:xfrm>
        </p:grpSpPr>
        <p:pic>
          <p:nvPicPr>
            <p:cNvPr id="5" name="Image 4">
              <a:extLst>
                <a:ext uri="{FF2B5EF4-FFF2-40B4-BE49-F238E27FC236}">
                  <a16:creationId xmlns:a16="http://schemas.microsoft.com/office/drawing/2014/main" id="{FB9BFC4A-B9DB-469F-8F05-BFCB15195E0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6593" t="22267" r="19988" b="19399"/>
            <a:stretch/>
          </p:blipFill>
          <p:spPr>
            <a:xfrm>
              <a:off x="3966325" y="4111280"/>
              <a:ext cx="550436" cy="504057"/>
            </a:xfrm>
            <a:prstGeom prst="rect">
              <a:avLst/>
            </a:prstGeom>
          </p:spPr>
        </p:pic>
        <p:sp>
          <p:nvSpPr>
            <p:cNvPr id="20" name="Ellipse 19">
              <a:extLst>
                <a:ext uri="{FF2B5EF4-FFF2-40B4-BE49-F238E27FC236}">
                  <a16:creationId xmlns:a16="http://schemas.microsoft.com/office/drawing/2014/main" id="{4B8356A3-1B4E-4CFC-938E-F83F1F6BC13A}"/>
                </a:ext>
              </a:extLst>
            </p:cNvPr>
            <p:cNvSpPr/>
            <p:nvPr/>
          </p:nvSpPr>
          <p:spPr>
            <a:xfrm>
              <a:off x="3828804" y="3912769"/>
              <a:ext cx="841954" cy="84711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 name="Groupe 6">
            <a:extLst>
              <a:ext uri="{FF2B5EF4-FFF2-40B4-BE49-F238E27FC236}">
                <a16:creationId xmlns:a16="http://schemas.microsoft.com/office/drawing/2014/main" id="{8CB4D98F-212B-4C3D-ADC8-4ED1C1A92098}"/>
              </a:ext>
            </a:extLst>
          </p:cNvPr>
          <p:cNvGrpSpPr/>
          <p:nvPr/>
        </p:nvGrpSpPr>
        <p:grpSpPr>
          <a:xfrm>
            <a:off x="5542860" y="1983045"/>
            <a:ext cx="1342524" cy="847111"/>
            <a:chOff x="4516761" y="2946149"/>
            <a:chExt cx="1342524" cy="847111"/>
          </a:xfrm>
        </p:grpSpPr>
        <p:sp>
          <p:nvSpPr>
            <p:cNvPr id="19" name="Ellipse 18">
              <a:extLst>
                <a:ext uri="{FF2B5EF4-FFF2-40B4-BE49-F238E27FC236}">
                  <a16:creationId xmlns:a16="http://schemas.microsoft.com/office/drawing/2014/main" id="{CAA1389A-0156-4E88-8821-F28D8AC0B4AA}"/>
                </a:ext>
              </a:extLst>
            </p:cNvPr>
            <p:cNvSpPr/>
            <p:nvPr/>
          </p:nvSpPr>
          <p:spPr>
            <a:xfrm>
              <a:off x="4763599" y="2946149"/>
              <a:ext cx="841954" cy="84711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id="{B89CA78F-1CEA-4816-9406-1F8C33008FEE}"/>
                </a:ext>
              </a:extLst>
            </p:cNvPr>
            <p:cNvSpPr txBox="1"/>
            <p:nvPr/>
          </p:nvSpPr>
          <p:spPr>
            <a:xfrm>
              <a:off x="4804538" y="2986439"/>
              <a:ext cx="747464" cy="584775"/>
            </a:xfrm>
            <a:prstGeom prst="rect">
              <a:avLst/>
            </a:prstGeom>
            <a:noFill/>
          </p:spPr>
          <p:txBody>
            <a:bodyPr wrap="square" rtlCol="0">
              <a:spAutoFit/>
            </a:bodyPr>
            <a:lstStyle/>
            <a:p>
              <a:pPr algn="ctr"/>
              <a:r>
                <a:rPr lang="fr-FR" sz="3200" dirty="0">
                  <a:solidFill>
                    <a:srgbClr val="C00000"/>
                  </a:solidFill>
                </a:rPr>
                <a:t>2</a:t>
              </a:r>
              <a:r>
                <a:rPr lang="fr-FR" dirty="0">
                  <a:solidFill>
                    <a:srgbClr val="C00000"/>
                  </a:solidFill>
                </a:rPr>
                <a:t>ans</a:t>
              </a:r>
            </a:p>
          </p:txBody>
        </p:sp>
        <p:sp>
          <p:nvSpPr>
            <p:cNvPr id="22" name="ZoneTexte 21">
              <a:extLst>
                <a:ext uri="{FF2B5EF4-FFF2-40B4-BE49-F238E27FC236}">
                  <a16:creationId xmlns:a16="http://schemas.microsoft.com/office/drawing/2014/main" id="{867FAF51-B567-46DB-9528-FF957189C3DF}"/>
                </a:ext>
              </a:extLst>
            </p:cNvPr>
            <p:cNvSpPr txBox="1"/>
            <p:nvPr/>
          </p:nvSpPr>
          <p:spPr>
            <a:xfrm>
              <a:off x="4516761" y="3382475"/>
              <a:ext cx="1342524" cy="261610"/>
            </a:xfrm>
            <a:prstGeom prst="rect">
              <a:avLst/>
            </a:prstGeom>
            <a:noFill/>
          </p:spPr>
          <p:txBody>
            <a:bodyPr wrap="square" rtlCol="0">
              <a:spAutoFit/>
            </a:bodyPr>
            <a:lstStyle/>
            <a:p>
              <a:pPr algn="ctr"/>
              <a:r>
                <a:rPr lang="fr-FR" sz="1100" b="1" dirty="0">
                  <a:solidFill>
                    <a:schemeClr val="bg1">
                      <a:lumMod val="50000"/>
                    </a:schemeClr>
                  </a:solidFill>
                </a:rPr>
                <a:t>WARRANTY</a:t>
              </a:r>
            </a:p>
          </p:txBody>
        </p:sp>
      </p:grpSp>
      <p:sp>
        <p:nvSpPr>
          <p:cNvPr id="27" name="ZoneTexte 26">
            <a:extLst>
              <a:ext uri="{FF2B5EF4-FFF2-40B4-BE49-F238E27FC236}">
                <a16:creationId xmlns:a16="http://schemas.microsoft.com/office/drawing/2014/main" id="{E355151C-7BBA-429D-AE7A-C6745CC38DFC}"/>
              </a:ext>
            </a:extLst>
          </p:cNvPr>
          <p:cNvSpPr txBox="1"/>
          <p:nvPr/>
        </p:nvSpPr>
        <p:spPr>
          <a:xfrm>
            <a:off x="0" y="454320"/>
            <a:ext cx="6858000" cy="707886"/>
          </a:xfrm>
          <a:prstGeom prst="rect">
            <a:avLst/>
          </a:prstGeom>
          <a:noFill/>
        </p:spPr>
        <p:txBody>
          <a:bodyPr wrap="square" rtlCol="0">
            <a:spAutoFit/>
          </a:bodyPr>
          <a:lstStyle/>
          <a:p>
            <a:r>
              <a:rPr lang="fr-FR" sz="4000" b="1" dirty="0">
                <a:latin typeface="Eurostile-Normal" pitchFamily="2" charset="0"/>
              </a:rPr>
              <a:t>RDVCUP </a:t>
            </a:r>
            <a:r>
              <a:rPr lang="en-US" dirty="0">
                <a:solidFill>
                  <a:schemeClr val="tx1"/>
                </a:solidFill>
                <a:latin typeface="Eurostile-Normal" pitchFamily="2" charset="0"/>
                <a:cs typeface="Calibri" panose="020F0502020204030204" pitchFamily="34" charset="0"/>
              </a:rPr>
              <a:t>Cup – spoon and napkin holder</a:t>
            </a:r>
            <a:endParaRPr lang="fr-FR" sz="1100" dirty="0">
              <a:latin typeface="Eurostile-Normal" pitchFamily="2" charset="0"/>
            </a:endParaRPr>
          </a:p>
        </p:txBody>
      </p:sp>
      <p:sp>
        <p:nvSpPr>
          <p:cNvPr id="28" name="Rectangle 27">
            <a:extLst>
              <a:ext uri="{FF2B5EF4-FFF2-40B4-BE49-F238E27FC236}">
                <a16:creationId xmlns:a16="http://schemas.microsoft.com/office/drawing/2014/main" id="{19FB49B3-7D66-435D-A2EF-B979796B2A27}"/>
              </a:ext>
            </a:extLst>
          </p:cNvPr>
          <p:cNvSpPr/>
          <p:nvPr/>
        </p:nvSpPr>
        <p:spPr>
          <a:xfrm>
            <a:off x="0" y="1124485"/>
            <a:ext cx="6858000" cy="216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bg1"/>
                </a:solidFill>
                <a:latin typeface="Eurostile-Normal" pitchFamily="2" charset="0"/>
                <a:cs typeface="Calibri" panose="020F0502020204030204" pitchFamily="34" charset="0"/>
              </a:rPr>
              <a:t>Storage space for cups, stirrers and napkins, ready for use.</a:t>
            </a:r>
            <a:endParaRPr lang="fr-FR" sz="1100" dirty="0">
              <a:solidFill>
                <a:schemeClr val="bg1"/>
              </a:solidFill>
              <a:latin typeface="Eurostile-Normal" pitchFamily="2" charset="0"/>
              <a:cs typeface="Calibri" panose="020F0502020204030204" pitchFamily="34" charset="0"/>
            </a:endParaRPr>
          </a:p>
        </p:txBody>
      </p:sp>
      <p:graphicFrame>
        <p:nvGraphicFramePr>
          <p:cNvPr id="8" name="Objet 7">
            <a:extLst>
              <a:ext uri="{FF2B5EF4-FFF2-40B4-BE49-F238E27FC236}">
                <a16:creationId xmlns:a16="http://schemas.microsoft.com/office/drawing/2014/main" id="{A674DA3B-2E76-4109-8F64-C9802931C405}"/>
              </a:ext>
            </a:extLst>
          </p:cNvPr>
          <p:cNvGraphicFramePr>
            <a:graphicFrameLocks noChangeAspect="1"/>
          </p:cNvGraphicFramePr>
          <p:nvPr>
            <p:extLst>
              <p:ext uri="{D42A27DB-BD31-4B8C-83A1-F6EECF244321}">
                <p14:modId xmlns:p14="http://schemas.microsoft.com/office/powerpoint/2010/main" val="2895687294"/>
              </p:ext>
            </p:extLst>
          </p:nvPr>
        </p:nvGraphicFramePr>
        <p:xfrm>
          <a:off x="339406" y="1983045"/>
          <a:ext cx="5290413" cy="3960555"/>
        </p:xfrm>
        <a:graphic>
          <a:graphicData uri="http://schemas.openxmlformats.org/presentationml/2006/ole">
            <mc:AlternateContent xmlns:mc="http://schemas.openxmlformats.org/markup-compatibility/2006">
              <mc:Choice xmlns:v="urn:schemas-microsoft-com:vml" Requires="v">
                <p:oleObj spid="_x0000_s1026" name="Worksheet" r:id="rId7" imgW="4857635" imgH="3229077" progId="Excel.Sheet.12">
                  <p:embed/>
                </p:oleObj>
              </mc:Choice>
              <mc:Fallback>
                <p:oleObj name="Worksheet" r:id="rId7" imgW="4857635" imgH="3229077" progId="Excel.Sheet.12">
                  <p:embed/>
                  <p:pic>
                    <p:nvPicPr>
                      <p:cNvPr id="0" name=""/>
                      <p:cNvPicPr/>
                      <p:nvPr/>
                    </p:nvPicPr>
                    <p:blipFill>
                      <a:blip r:embed="rId8"/>
                      <a:stretch>
                        <a:fillRect/>
                      </a:stretch>
                    </p:blipFill>
                    <p:spPr>
                      <a:xfrm>
                        <a:off x="339406" y="1983045"/>
                        <a:ext cx="5290413" cy="3960555"/>
                      </a:xfrm>
                      <a:prstGeom prst="rect">
                        <a:avLst/>
                      </a:prstGeom>
                    </p:spPr>
                  </p:pic>
                </p:oleObj>
              </mc:Fallback>
            </mc:AlternateContent>
          </a:graphicData>
        </a:graphic>
      </p:graphicFrame>
      <p:pic>
        <p:nvPicPr>
          <p:cNvPr id="29" name="Image 28">
            <a:extLst>
              <a:ext uri="{FF2B5EF4-FFF2-40B4-BE49-F238E27FC236}">
                <a16:creationId xmlns:a16="http://schemas.microsoft.com/office/drawing/2014/main" id="{B52B5E26-019F-412C-BAD5-6E3DC06D45D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55450" y="6075768"/>
            <a:ext cx="4251437" cy="3350085"/>
          </a:xfrm>
          <a:prstGeom prst="rect">
            <a:avLst/>
          </a:prstGeom>
        </p:spPr>
      </p:pic>
    </p:spTree>
    <p:extLst>
      <p:ext uri="{BB962C8B-B14F-4D97-AF65-F5344CB8AC3E}">
        <p14:creationId xmlns:p14="http://schemas.microsoft.com/office/powerpoint/2010/main" val="282812116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23871</TotalTime>
  <Words>156</Words>
  <Application>Microsoft Office PowerPoint</Application>
  <PresentationFormat>Format A4 (210 x 297 mm)</PresentationFormat>
  <Paragraphs>15</Paragraphs>
  <Slides>2</Slides>
  <Notes>2</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2</vt:i4>
      </vt:variant>
    </vt:vector>
  </HeadingPairs>
  <TitlesOfParts>
    <vt:vector size="8" baseType="lpstr">
      <vt:lpstr>Arial</vt:lpstr>
      <vt:lpstr>Calibri</vt:lpstr>
      <vt:lpstr>Eurostile</vt:lpstr>
      <vt:lpstr>Eurostile-Normal</vt:lpstr>
      <vt:lpstr>Thème Office</vt:lpstr>
      <vt:lpstr>Feuille de calcul Microsoft Excel</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mathieu rousset</dc:creator>
  <cp:lastModifiedBy>ROMANE</cp:lastModifiedBy>
  <cp:revision>383</cp:revision>
  <cp:lastPrinted>2020-10-20T12:28:46Z</cp:lastPrinted>
  <dcterms:created xsi:type="dcterms:W3CDTF">2019-04-04T07:55:02Z</dcterms:created>
  <dcterms:modified xsi:type="dcterms:W3CDTF">2021-11-18T15:45:07Z</dcterms:modified>
</cp:coreProperties>
</file>